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2"/>
  </p:notesMasterIdLst>
  <p:sldIdLst>
    <p:sldId id="340" r:id="rId2"/>
    <p:sldId id="292" r:id="rId3"/>
    <p:sldId id="271" r:id="rId4"/>
    <p:sldId id="339" r:id="rId5"/>
    <p:sldId id="341" r:id="rId6"/>
    <p:sldId id="318" r:id="rId7"/>
    <p:sldId id="324" r:id="rId8"/>
    <p:sldId id="325" r:id="rId9"/>
    <p:sldId id="319" r:id="rId10"/>
    <p:sldId id="315" r:id="rId11"/>
    <p:sldId id="342" r:id="rId12"/>
    <p:sldId id="296" r:id="rId13"/>
    <p:sldId id="298" r:id="rId14"/>
    <p:sldId id="297" r:id="rId15"/>
    <p:sldId id="321" r:id="rId16"/>
    <p:sldId id="294" r:id="rId17"/>
    <p:sldId id="310" r:id="rId18"/>
    <p:sldId id="306" r:id="rId19"/>
    <p:sldId id="295" r:id="rId20"/>
    <p:sldId id="290" r:id="rId21"/>
    <p:sldId id="309" r:id="rId22"/>
    <p:sldId id="260" r:id="rId23"/>
    <p:sldId id="307" r:id="rId24"/>
    <p:sldId id="311" r:id="rId25"/>
    <p:sldId id="308" r:id="rId26"/>
    <p:sldId id="280" r:id="rId27"/>
    <p:sldId id="314" r:id="rId28"/>
    <p:sldId id="312" r:id="rId29"/>
    <p:sldId id="322" r:id="rId30"/>
    <p:sldId id="305" r:id="rId31"/>
    <p:sldId id="332" r:id="rId32"/>
    <p:sldId id="331" r:id="rId33"/>
    <p:sldId id="333" r:id="rId34"/>
    <p:sldId id="317" r:id="rId35"/>
    <p:sldId id="330" r:id="rId36"/>
    <p:sldId id="334" r:id="rId37"/>
    <p:sldId id="323" r:id="rId38"/>
    <p:sldId id="268" r:id="rId39"/>
    <p:sldId id="335" r:id="rId40"/>
    <p:sldId id="266" r:id="rId41"/>
    <p:sldId id="320" r:id="rId42"/>
    <p:sldId id="303" r:id="rId43"/>
    <p:sldId id="338" r:id="rId44"/>
    <p:sldId id="273" r:id="rId45"/>
    <p:sldId id="259" r:id="rId46"/>
    <p:sldId id="299" r:id="rId47"/>
    <p:sldId id="337" r:id="rId48"/>
    <p:sldId id="272" r:id="rId49"/>
    <p:sldId id="329" r:id="rId50"/>
    <p:sldId id="302" r:id="rId5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362"/>
    <p:restoredTop sz="73251"/>
  </p:normalViewPr>
  <p:slideViewPr>
    <p:cSldViewPr snapToGrid="0" snapToObjects="1">
      <p:cViewPr varScale="1">
        <p:scale>
          <a:sx n="91" d="100"/>
          <a:sy n="91" d="100"/>
        </p:scale>
        <p:origin x="1216"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32F52AC-EB30-7E4A-8BC5-4753E82239F8}" type="doc">
      <dgm:prSet loTypeId="urn:microsoft.com/office/officeart/2005/8/layout/hProcess11" loCatId="" qsTypeId="urn:microsoft.com/office/officeart/2005/8/quickstyle/simple1" qsCatId="simple" csTypeId="urn:microsoft.com/office/officeart/2005/8/colors/accent1_2" csCatId="accent1" phldr="1"/>
      <dgm:spPr/>
    </dgm:pt>
    <dgm:pt modelId="{3933CB8E-2899-DE44-89EC-ACC5AB196834}">
      <dgm:prSet phldrT="[Text]"/>
      <dgm:spPr/>
      <dgm:t>
        <a:bodyPr/>
        <a:lstStyle/>
        <a:p>
          <a:r>
            <a:rPr lang="en-US" dirty="0"/>
            <a:t>2000 - Tech Lead / Project Director</a:t>
          </a:r>
        </a:p>
      </dgm:t>
    </dgm:pt>
    <dgm:pt modelId="{681D19E9-1333-004C-AD4B-3626A598B21E}" type="parTrans" cxnId="{31F109BA-E5C1-2047-8E42-E46FAFC038F0}">
      <dgm:prSet/>
      <dgm:spPr/>
      <dgm:t>
        <a:bodyPr/>
        <a:lstStyle/>
        <a:p>
          <a:endParaRPr lang="en-US"/>
        </a:p>
      </dgm:t>
    </dgm:pt>
    <dgm:pt modelId="{87A129E7-BE8E-364F-B675-C54E0DA6061C}" type="sibTrans" cxnId="{31F109BA-E5C1-2047-8E42-E46FAFC038F0}">
      <dgm:prSet/>
      <dgm:spPr/>
      <dgm:t>
        <a:bodyPr/>
        <a:lstStyle/>
        <a:p>
          <a:endParaRPr lang="en-US"/>
        </a:p>
      </dgm:t>
    </dgm:pt>
    <dgm:pt modelId="{A9555607-8903-4748-8A50-06257482A979}">
      <dgm:prSet phldrT="[Text]"/>
      <dgm:spPr/>
      <dgm:t>
        <a:bodyPr/>
        <a:lstStyle/>
        <a:p>
          <a:r>
            <a:rPr lang="en-US" dirty="0"/>
            <a:t>2007 - Tech Lead</a:t>
          </a:r>
        </a:p>
      </dgm:t>
    </dgm:pt>
    <dgm:pt modelId="{5F21643B-090E-5244-BEE0-A286EC15283B}" type="parTrans" cxnId="{206DA92B-C3CF-C349-95D0-81800667A251}">
      <dgm:prSet/>
      <dgm:spPr/>
      <dgm:t>
        <a:bodyPr/>
        <a:lstStyle/>
        <a:p>
          <a:endParaRPr lang="en-US"/>
        </a:p>
      </dgm:t>
    </dgm:pt>
    <dgm:pt modelId="{2065E64C-A4A6-2749-8F76-3FA4C2EAFA65}" type="sibTrans" cxnId="{206DA92B-C3CF-C349-95D0-81800667A251}">
      <dgm:prSet/>
      <dgm:spPr/>
      <dgm:t>
        <a:bodyPr/>
        <a:lstStyle/>
        <a:p>
          <a:endParaRPr lang="en-US"/>
        </a:p>
      </dgm:t>
    </dgm:pt>
    <dgm:pt modelId="{81ED9C56-FE55-3946-8A2C-3639B21A88F1}">
      <dgm:prSet phldrT="[Text]"/>
      <dgm:spPr/>
      <dgm:t>
        <a:bodyPr/>
        <a:lstStyle/>
        <a:p>
          <a:r>
            <a:rPr lang="en-US" dirty="0"/>
            <a:t>2016-2018 - Team Leader</a:t>
          </a:r>
        </a:p>
      </dgm:t>
    </dgm:pt>
    <dgm:pt modelId="{3C276963-5A34-4648-9D1A-52B12ECA86E7}" type="parTrans" cxnId="{61C234BD-AF17-4B40-B305-0008491BFF80}">
      <dgm:prSet/>
      <dgm:spPr/>
      <dgm:t>
        <a:bodyPr/>
        <a:lstStyle/>
        <a:p>
          <a:endParaRPr lang="en-US"/>
        </a:p>
      </dgm:t>
    </dgm:pt>
    <dgm:pt modelId="{1ED9E913-6286-CC4D-A800-47B36E6535DA}" type="sibTrans" cxnId="{61C234BD-AF17-4B40-B305-0008491BFF80}">
      <dgm:prSet/>
      <dgm:spPr/>
      <dgm:t>
        <a:bodyPr/>
        <a:lstStyle/>
        <a:p>
          <a:endParaRPr lang="en-US"/>
        </a:p>
      </dgm:t>
    </dgm:pt>
    <dgm:pt modelId="{CA39D482-5118-114B-9261-0F59162FA4AE}">
      <dgm:prSet/>
      <dgm:spPr/>
      <dgm:t>
        <a:bodyPr/>
        <a:lstStyle/>
        <a:p>
          <a:r>
            <a:rPr lang="en-US" dirty="0"/>
            <a:t>2018-2019 Director of Engineering</a:t>
          </a:r>
        </a:p>
      </dgm:t>
    </dgm:pt>
    <dgm:pt modelId="{93CF52BE-5669-A747-ADB9-7B1C7468EA50}" type="parTrans" cxnId="{09EBE693-EFA0-FE4B-9A52-3919791B683F}">
      <dgm:prSet/>
      <dgm:spPr/>
      <dgm:t>
        <a:bodyPr/>
        <a:lstStyle/>
        <a:p>
          <a:endParaRPr lang="en-US"/>
        </a:p>
      </dgm:t>
    </dgm:pt>
    <dgm:pt modelId="{0F8A3A12-234B-3D46-922C-D49D27D78F84}" type="sibTrans" cxnId="{09EBE693-EFA0-FE4B-9A52-3919791B683F}">
      <dgm:prSet/>
      <dgm:spPr/>
      <dgm:t>
        <a:bodyPr/>
        <a:lstStyle/>
        <a:p>
          <a:endParaRPr lang="en-US"/>
        </a:p>
      </dgm:t>
    </dgm:pt>
    <dgm:pt modelId="{70908E1E-AB76-4E44-BBBC-E2EB89A2AA81}">
      <dgm:prSet/>
      <dgm:spPr/>
      <dgm:t>
        <a:bodyPr/>
        <a:lstStyle/>
        <a:p>
          <a:r>
            <a:rPr lang="en-US" dirty="0"/>
            <a:t>2019-2020   - Back to being an IC</a:t>
          </a:r>
        </a:p>
      </dgm:t>
    </dgm:pt>
    <dgm:pt modelId="{4174383C-1CD5-4C40-8142-59CA4ADB8F12}" type="parTrans" cxnId="{54FA5D6E-30E8-AA4C-9DED-74FC70CE878C}">
      <dgm:prSet/>
      <dgm:spPr/>
      <dgm:t>
        <a:bodyPr/>
        <a:lstStyle/>
        <a:p>
          <a:endParaRPr lang="en-US"/>
        </a:p>
      </dgm:t>
    </dgm:pt>
    <dgm:pt modelId="{67502F85-1037-D14C-908C-F7A901EE4F3E}" type="sibTrans" cxnId="{54FA5D6E-30E8-AA4C-9DED-74FC70CE878C}">
      <dgm:prSet/>
      <dgm:spPr/>
      <dgm:t>
        <a:bodyPr/>
        <a:lstStyle/>
        <a:p>
          <a:endParaRPr lang="en-US"/>
        </a:p>
      </dgm:t>
    </dgm:pt>
    <dgm:pt modelId="{B38A519D-B298-DA4E-91E6-D01FE2A4E8B7}">
      <dgm:prSet/>
      <dgm:spPr/>
      <dgm:t>
        <a:bodyPr/>
        <a:lstStyle/>
        <a:p>
          <a:r>
            <a:rPr lang="en-US" dirty="0"/>
            <a:t>2020-2021 - Principal Analyst leading offshore team</a:t>
          </a:r>
        </a:p>
      </dgm:t>
    </dgm:pt>
    <dgm:pt modelId="{94BE7959-F75A-3F4B-B197-A7CF99EC7E90}" type="parTrans" cxnId="{72C670CF-D8ED-6643-94CF-13DB05820481}">
      <dgm:prSet/>
      <dgm:spPr/>
      <dgm:t>
        <a:bodyPr/>
        <a:lstStyle/>
        <a:p>
          <a:endParaRPr lang="en-US"/>
        </a:p>
      </dgm:t>
    </dgm:pt>
    <dgm:pt modelId="{AC4BA880-5C2C-A645-AE1B-21F607EA2F41}" type="sibTrans" cxnId="{72C670CF-D8ED-6643-94CF-13DB05820481}">
      <dgm:prSet/>
      <dgm:spPr/>
      <dgm:t>
        <a:bodyPr/>
        <a:lstStyle/>
        <a:p>
          <a:endParaRPr lang="en-US"/>
        </a:p>
      </dgm:t>
    </dgm:pt>
    <dgm:pt modelId="{556B3595-281A-3A4C-8C98-1369BCDEF92A}">
      <dgm:prSet/>
      <dgm:spPr/>
      <dgm:t>
        <a:bodyPr/>
        <a:lstStyle/>
        <a:p>
          <a:r>
            <a:rPr lang="en-US" dirty="0"/>
            <a:t>2022-Current - Principal Consultant with direct reports</a:t>
          </a:r>
        </a:p>
      </dgm:t>
    </dgm:pt>
    <dgm:pt modelId="{1EE5BC83-6E15-BE49-9E7E-7AFC3DAD0428}" type="parTrans" cxnId="{52E94A8C-7C9D-3744-B21A-5100F056542B}">
      <dgm:prSet/>
      <dgm:spPr/>
      <dgm:t>
        <a:bodyPr/>
        <a:lstStyle/>
        <a:p>
          <a:endParaRPr lang="en-US"/>
        </a:p>
      </dgm:t>
    </dgm:pt>
    <dgm:pt modelId="{EAB1584B-87BE-0141-9AE0-DC31E4FAB39A}" type="sibTrans" cxnId="{52E94A8C-7C9D-3744-B21A-5100F056542B}">
      <dgm:prSet/>
      <dgm:spPr/>
      <dgm:t>
        <a:bodyPr/>
        <a:lstStyle/>
        <a:p>
          <a:endParaRPr lang="en-US"/>
        </a:p>
      </dgm:t>
    </dgm:pt>
    <dgm:pt modelId="{A6B5C436-C759-FD4B-BFFB-93752FDB10B6}" type="pres">
      <dgm:prSet presAssocID="{B32F52AC-EB30-7E4A-8BC5-4753E82239F8}" presName="Name0" presStyleCnt="0">
        <dgm:presLayoutVars>
          <dgm:dir/>
          <dgm:resizeHandles val="exact"/>
        </dgm:presLayoutVars>
      </dgm:prSet>
      <dgm:spPr/>
    </dgm:pt>
    <dgm:pt modelId="{20DB9444-E16E-3B43-8DAF-5D549D820A5A}" type="pres">
      <dgm:prSet presAssocID="{B32F52AC-EB30-7E4A-8BC5-4753E82239F8}" presName="arrow" presStyleLbl="bgShp" presStyleIdx="0" presStyleCnt="1"/>
      <dgm:spPr/>
    </dgm:pt>
    <dgm:pt modelId="{416FD8EA-A097-CD40-9F85-010239EEEB05}" type="pres">
      <dgm:prSet presAssocID="{B32F52AC-EB30-7E4A-8BC5-4753E82239F8}" presName="points" presStyleCnt="0"/>
      <dgm:spPr/>
    </dgm:pt>
    <dgm:pt modelId="{CE32FF9B-3AD7-0F49-8078-9437466F835A}" type="pres">
      <dgm:prSet presAssocID="{3933CB8E-2899-DE44-89EC-ACC5AB196834}" presName="compositeA" presStyleCnt="0"/>
      <dgm:spPr/>
    </dgm:pt>
    <dgm:pt modelId="{F63259E1-093E-094A-B146-EC5B0BC8813A}" type="pres">
      <dgm:prSet presAssocID="{3933CB8E-2899-DE44-89EC-ACC5AB196834}" presName="textA" presStyleLbl="revTx" presStyleIdx="0" presStyleCnt="7">
        <dgm:presLayoutVars>
          <dgm:bulletEnabled val="1"/>
        </dgm:presLayoutVars>
      </dgm:prSet>
      <dgm:spPr/>
    </dgm:pt>
    <dgm:pt modelId="{0E25FF00-5058-5149-BBA9-EB69DBB5D910}" type="pres">
      <dgm:prSet presAssocID="{3933CB8E-2899-DE44-89EC-ACC5AB196834}" presName="circleA" presStyleLbl="node1" presStyleIdx="0" presStyleCnt="7"/>
      <dgm:spPr/>
    </dgm:pt>
    <dgm:pt modelId="{72B84506-780B-154E-BAA4-786D47F4D51B}" type="pres">
      <dgm:prSet presAssocID="{3933CB8E-2899-DE44-89EC-ACC5AB196834}" presName="spaceA" presStyleCnt="0"/>
      <dgm:spPr/>
    </dgm:pt>
    <dgm:pt modelId="{B6E49A10-BEA4-1840-B43F-F2F8ABFC293D}" type="pres">
      <dgm:prSet presAssocID="{87A129E7-BE8E-364F-B675-C54E0DA6061C}" presName="space" presStyleCnt="0"/>
      <dgm:spPr/>
    </dgm:pt>
    <dgm:pt modelId="{980EC64F-FE9F-EE46-807C-CA84D3399EBE}" type="pres">
      <dgm:prSet presAssocID="{A9555607-8903-4748-8A50-06257482A979}" presName="compositeB" presStyleCnt="0"/>
      <dgm:spPr/>
    </dgm:pt>
    <dgm:pt modelId="{9FF05E1A-DF0A-C947-B1B6-A4F675C26B75}" type="pres">
      <dgm:prSet presAssocID="{A9555607-8903-4748-8A50-06257482A979}" presName="textB" presStyleLbl="revTx" presStyleIdx="1" presStyleCnt="7">
        <dgm:presLayoutVars>
          <dgm:bulletEnabled val="1"/>
        </dgm:presLayoutVars>
      </dgm:prSet>
      <dgm:spPr/>
    </dgm:pt>
    <dgm:pt modelId="{03BEE2F4-1623-F04E-90C6-E4379B3FEFC9}" type="pres">
      <dgm:prSet presAssocID="{A9555607-8903-4748-8A50-06257482A979}" presName="circleB" presStyleLbl="node1" presStyleIdx="1" presStyleCnt="7"/>
      <dgm:spPr/>
    </dgm:pt>
    <dgm:pt modelId="{DC2B65FB-2B7B-BD49-9051-40F1E49DDA97}" type="pres">
      <dgm:prSet presAssocID="{A9555607-8903-4748-8A50-06257482A979}" presName="spaceB" presStyleCnt="0"/>
      <dgm:spPr/>
    </dgm:pt>
    <dgm:pt modelId="{C29C1BB7-EB2F-F845-996B-F13FEAC606F3}" type="pres">
      <dgm:prSet presAssocID="{2065E64C-A4A6-2749-8F76-3FA4C2EAFA65}" presName="space" presStyleCnt="0"/>
      <dgm:spPr/>
    </dgm:pt>
    <dgm:pt modelId="{5A83A6DC-4324-8E4E-AD9B-5B34D5F28F4E}" type="pres">
      <dgm:prSet presAssocID="{81ED9C56-FE55-3946-8A2C-3639B21A88F1}" presName="compositeA" presStyleCnt="0"/>
      <dgm:spPr/>
    </dgm:pt>
    <dgm:pt modelId="{4147AD9E-128E-3544-AE61-C989DDA746DC}" type="pres">
      <dgm:prSet presAssocID="{81ED9C56-FE55-3946-8A2C-3639B21A88F1}" presName="textA" presStyleLbl="revTx" presStyleIdx="2" presStyleCnt="7">
        <dgm:presLayoutVars>
          <dgm:bulletEnabled val="1"/>
        </dgm:presLayoutVars>
      </dgm:prSet>
      <dgm:spPr/>
    </dgm:pt>
    <dgm:pt modelId="{09B6F03F-BCA9-8842-AC98-5C92D16EBCFF}" type="pres">
      <dgm:prSet presAssocID="{81ED9C56-FE55-3946-8A2C-3639B21A88F1}" presName="circleA" presStyleLbl="node1" presStyleIdx="2" presStyleCnt="7"/>
      <dgm:spPr/>
    </dgm:pt>
    <dgm:pt modelId="{D052057A-E630-B147-BC2B-C4F4C4B80F24}" type="pres">
      <dgm:prSet presAssocID="{81ED9C56-FE55-3946-8A2C-3639B21A88F1}" presName="spaceA" presStyleCnt="0"/>
      <dgm:spPr/>
    </dgm:pt>
    <dgm:pt modelId="{050CCD67-E135-C74E-951E-E4E62C6CDAC9}" type="pres">
      <dgm:prSet presAssocID="{1ED9E913-6286-CC4D-A800-47B36E6535DA}" presName="space" presStyleCnt="0"/>
      <dgm:spPr/>
    </dgm:pt>
    <dgm:pt modelId="{9FA23E88-368E-E145-BD6B-2F81797CE205}" type="pres">
      <dgm:prSet presAssocID="{CA39D482-5118-114B-9261-0F59162FA4AE}" presName="compositeB" presStyleCnt="0"/>
      <dgm:spPr/>
    </dgm:pt>
    <dgm:pt modelId="{3CE9A475-CB70-8E4E-BED5-8F7F33F97B8A}" type="pres">
      <dgm:prSet presAssocID="{CA39D482-5118-114B-9261-0F59162FA4AE}" presName="textB" presStyleLbl="revTx" presStyleIdx="3" presStyleCnt="7">
        <dgm:presLayoutVars>
          <dgm:bulletEnabled val="1"/>
        </dgm:presLayoutVars>
      </dgm:prSet>
      <dgm:spPr/>
    </dgm:pt>
    <dgm:pt modelId="{F33F1E76-2968-ED4B-8DF6-088677CB5B78}" type="pres">
      <dgm:prSet presAssocID="{CA39D482-5118-114B-9261-0F59162FA4AE}" presName="circleB" presStyleLbl="node1" presStyleIdx="3" presStyleCnt="7"/>
      <dgm:spPr/>
    </dgm:pt>
    <dgm:pt modelId="{BFF91E09-7F49-6F4B-9936-1165E32BAA9C}" type="pres">
      <dgm:prSet presAssocID="{CA39D482-5118-114B-9261-0F59162FA4AE}" presName="spaceB" presStyleCnt="0"/>
      <dgm:spPr/>
    </dgm:pt>
    <dgm:pt modelId="{5C78B778-5FEA-8D4E-BE03-B837BD171E35}" type="pres">
      <dgm:prSet presAssocID="{0F8A3A12-234B-3D46-922C-D49D27D78F84}" presName="space" presStyleCnt="0"/>
      <dgm:spPr/>
    </dgm:pt>
    <dgm:pt modelId="{9483AB71-256C-E347-B1B1-ED323C91CE82}" type="pres">
      <dgm:prSet presAssocID="{70908E1E-AB76-4E44-BBBC-E2EB89A2AA81}" presName="compositeA" presStyleCnt="0"/>
      <dgm:spPr/>
    </dgm:pt>
    <dgm:pt modelId="{5C11007F-3D3D-FD4E-9F92-9E0F92A0CCFD}" type="pres">
      <dgm:prSet presAssocID="{70908E1E-AB76-4E44-BBBC-E2EB89A2AA81}" presName="textA" presStyleLbl="revTx" presStyleIdx="4" presStyleCnt="7">
        <dgm:presLayoutVars>
          <dgm:bulletEnabled val="1"/>
        </dgm:presLayoutVars>
      </dgm:prSet>
      <dgm:spPr/>
    </dgm:pt>
    <dgm:pt modelId="{18F390D0-A7D0-FA4D-9605-E25A9A35AB3E}" type="pres">
      <dgm:prSet presAssocID="{70908E1E-AB76-4E44-BBBC-E2EB89A2AA81}" presName="circleA" presStyleLbl="node1" presStyleIdx="4" presStyleCnt="7"/>
      <dgm:spPr/>
    </dgm:pt>
    <dgm:pt modelId="{1657B9B1-32E8-A748-A850-C5BA8BDEDDC7}" type="pres">
      <dgm:prSet presAssocID="{70908E1E-AB76-4E44-BBBC-E2EB89A2AA81}" presName="spaceA" presStyleCnt="0"/>
      <dgm:spPr/>
    </dgm:pt>
    <dgm:pt modelId="{D14AAD6D-2F7C-9C4A-B0AF-F93DA278DBAA}" type="pres">
      <dgm:prSet presAssocID="{67502F85-1037-D14C-908C-F7A901EE4F3E}" presName="space" presStyleCnt="0"/>
      <dgm:spPr/>
    </dgm:pt>
    <dgm:pt modelId="{1A362317-BA50-2C4C-993D-5A6B6064C85D}" type="pres">
      <dgm:prSet presAssocID="{B38A519D-B298-DA4E-91E6-D01FE2A4E8B7}" presName="compositeB" presStyleCnt="0"/>
      <dgm:spPr/>
    </dgm:pt>
    <dgm:pt modelId="{E156DEA6-0A3D-D747-83AC-F2F15A42C057}" type="pres">
      <dgm:prSet presAssocID="{B38A519D-B298-DA4E-91E6-D01FE2A4E8B7}" presName="textB" presStyleLbl="revTx" presStyleIdx="5" presStyleCnt="7">
        <dgm:presLayoutVars>
          <dgm:bulletEnabled val="1"/>
        </dgm:presLayoutVars>
      </dgm:prSet>
      <dgm:spPr/>
    </dgm:pt>
    <dgm:pt modelId="{948696F9-B518-A44E-A0E8-03013A25FB09}" type="pres">
      <dgm:prSet presAssocID="{B38A519D-B298-DA4E-91E6-D01FE2A4E8B7}" presName="circleB" presStyleLbl="node1" presStyleIdx="5" presStyleCnt="7"/>
      <dgm:spPr/>
    </dgm:pt>
    <dgm:pt modelId="{BE6270BF-6FAE-AE45-8752-2E27A3844BC9}" type="pres">
      <dgm:prSet presAssocID="{B38A519D-B298-DA4E-91E6-D01FE2A4E8B7}" presName="spaceB" presStyleCnt="0"/>
      <dgm:spPr/>
    </dgm:pt>
    <dgm:pt modelId="{B4C28CD3-9BCC-AB43-991E-4E915FE07530}" type="pres">
      <dgm:prSet presAssocID="{AC4BA880-5C2C-A645-AE1B-21F607EA2F41}" presName="space" presStyleCnt="0"/>
      <dgm:spPr/>
    </dgm:pt>
    <dgm:pt modelId="{86C27217-681C-2B4A-8C67-D9E59A36B8FB}" type="pres">
      <dgm:prSet presAssocID="{556B3595-281A-3A4C-8C98-1369BCDEF92A}" presName="compositeA" presStyleCnt="0"/>
      <dgm:spPr/>
    </dgm:pt>
    <dgm:pt modelId="{37B86503-B1AD-3A46-BB95-AA05DCE2D85B}" type="pres">
      <dgm:prSet presAssocID="{556B3595-281A-3A4C-8C98-1369BCDEF92A}" presName="textA" presStyleLbl="revTx" presStyleIdx="6" presStyleCnt="7">
        <dgm:presLayoutVars>
          <dgm:bulletEnabled val="1"/>
        </dgm:presLayoutVars>
      </dgm:prSet>
      <dgm:spPr/>
    </dgm:pt>
    <dgm:pt modelId="{7DACAFDA-54FF-C94C-A344-94358EC88AA7}" type="pres">
      <dgm:prSet presAssocID="{556B3595-281A-3A4C-8C98-1369BCDEF92A}" presName="circleA" presStyleLbl="node1" presStyleIdx="6" presStyleCnt="7"/>
      <dgm:spPr/>
    </dgm:pt>
    <dgm:pt modelId="{AEF8575C-AFF3-4843-9CF3-E651C0AFE1F4}" type="pres">
      <dgm:prSet presAssocID="{556B3595-281A-3A4C-8C98-1369BCDEF92A}" presName="spaceA" presStyleCnt="0"/>
      <dgm:spPr/>
    </dgm:pt>
  </dgm:ptLst>
  <dgm:cxnLst>
    <dgm:cxn modelId="{206DA92B-C3CF-C349-95D0-81800667A251}" srcId="{B32F52AC-EB30-7E4A-8BC5-4753E82239F8}" destId="{A9555607-8903-4748-8A50-06257482A979}" srcOrd="1" destOrd="0" parTransId="{5F21643B-090E-5244-BEE0-A286EC15283B}" sibTransId="{2065E64C-A4A6-2749-8F76-3FA4C2EAFA65}"/>
    <dgm:cxn modelId="{5D7C8E3A-7263-7343-AAE8-147AE7F26973}" type="presOf" srcId="{70908E1E-AB76-4E44-BBBC-E2EB89A2AA81}" destId="{5C11007F-3D3D-FD4E-9F92-9E0F92A0CCFD}" srcOrd="0" destOrd="0" presId="urn:microsoft.com/office/officeart/2005/8/layout/hProcess11"/>
    <dgm:cxn modelId="{CC073E48-260F-E54D-A142-DFDA322174D6}" type="presOf" srcId="{3933CB8E-2899-DE44-89EC-ACC5AB196834}" destId="{F63259E1-093E-094A-B146-EC5B0BC8813A}" srcOrd="0" destOrd="0" presId="urn:microsoft.com/office/officeart/2005/8/layout/hProcess11"/>
    <dgm:cxn modelId="{1A83F65F-64BD-5D4F-BA1B-A2772325FE45}" type="presOf" srcId="{A9555607-8903-4748-8A50-06257482A979}" destId="{9FF05E1A-DF0A-C947-B1B6-A4F675C26B75}" srcOrd="0" destOrd="0" presId="urn:microsoft.com/office/officeart/2005/8/layout/hProcess11"/>
    <dgm:cxn modelId="{54FA5D6E-30E8-AA4C-9DED-74FC70CE878C}" srcId="{B32F52AC-EB30-7E4A-8BC5-4753E82239F8}" destId="{70908E1E-AB76-4E44-BBBC-E2EB89A2AA81}" srcOrd="4" destOrd="0" parTransId="{4174383C-1CD5-4C40-8142-59CA4ADB8F12}" sibTransId="{67502F85-1037-D14C-908C-F7A901EE4F3E}"/>
    <dgm:cxn modelId="{64031F74-261E-BC47-86C1-CFD8B9A76F13}" type="presOf" srcId="{556B3595-281A-3A4C-8C98-1369BCDEF92A}" destId="{37B86503-B1AD-3A46-BB95-AA05DCE2D85B}" srcOrd="0" destOrd="0" presId="urn:microsoft.com/office/officeart/2005/8/layout/hProcess11"/>
    <dgm:cxn modelId="{ACACC884-7523-784D-899C-83EB979370DC}" type="presOf" srcId="{B38A519D-B298-DA4E-91E6-D01FE2A4E8B7}" destId="{E156DEA6-0A3D-D747-83AC-F2F15A42C057}" srcOrd="0" destOrd="0" presId="urn:microsoft.com/office/officeart/2005/8/layout/hProcess11"/>
    <dgm:cxn modelId="{52E94A8C-7C9D-3744-B21A-5100F056542B}" srcId="{B32F52AC-EB30-7E4A-8BC5-4753E82239F8}" destId="{556B3595-281A-3A4C-8C98-1369BCDEF92A}" srcOrd="6" destOrd="0" parTransId="{1EE5BC83-6E15-BE49-9E7E-7AFC3DAD0428}" sibTransId="{EAB1584B-87BE-0141-9AE0-DC31E4FAB39A}"/>
    <dgm:cxn modelId="{6AB1F791-559A-FB49-8F6A-30ADDC25E697}" type="presOf" srcId="{B32F52AC-EB30-7E4A-8BC5-4753E82239F8}" destId="{A6B5C436-C759-FD4B-BFFB-93752FDB10B6}" srcOrd="0" destOrd="0" presId="urn:microsoft.com/office/officeart/2005/8/layout/hProcess11"/>
    <dgm:cxn modelId="{09EBE693-EFA0-FE4B-9A52-3919791B683F}" srcId="{B32F52AC-EB30-7E4A-8BC5-4753E82239F8}" destId="{CA39D482-5118-114B-9261-0F59162FA4AE}" srcOrd="3" destOrd="0" parTransId="{93CF52BE-5669-A747-ADB9-7B1C7468EA50}" sibTransId="{0F8A3A12-234B-3D46-922C-D49D27D78F84}"/>
    <dgm:cxn modelId="{36F171B4-4F6E-BF48-AE2F-8201F1A43AD2}" type="presOf" srcId="{CA39D482-5118-114B-9261-0F59162FA4AE}" destId="{3CE9A475-CB70-8E4E-BED5-8F7F33F97B8A}" srcOrd="0" destOrd="0" presId="urn:microsoft.com/office/officeart/2005/8/layout/hProcess11"/>
    <dgm:cxn modelId="{31F109BA-E5C1-2047-8E42-E46FAFC038F0}" srcId="{B32F52AC-EB30-7E4A-8BC5-4753E82239F8}" destId="{3933CB8E-2899-DE44-89EC-ACC5AB196834}" srcOrd="0" destOrd="0" parTransId="{681D19E9-1333-004C-AD4B-3626A598B21E}" sibTransId="{87A129E7-BE8E-364F-B675-C54E0DA6061C}"/>
    <dgm:cxn modelId="{61C234BD-AF17-4B40-B305-0008491BFF80}" srcId="{B32F52AC-EB30-7E4A-8BC5-4753E82239F8}" destId="{81ED9C56-FE55-3946-8A2C-3639B21A88F1}" srcOrd="2" destOrd="0" parTransId="{3C276963-5A34-4648-9D1A-52B12ECA86E7}" sibTransId="{1ED9E913-6286-CC4D-A800-47B36E6535DA}"/>
    <dgm:cxn modelId="{DAB1D9C6-48A7-D545-A302-6B5A09B2B73F}" type="presOf" srcId="{81ED9C56-FE55-3946-8A2C-3639B21A88F1}" destId="{4147AD9E-128E-3544-AE61-C989DDA746DC}" srcOrd="0" destOrd="0" presId="urn:microsoft.com/office/officeart/2005/8/layout/hProcess11"/>
    <dgm:cxn modelId="{72C670CF-D8ED-6643-94CF-13DB05820481}" srcId="{B32F52AC-EB30-7E4A-8BC5-4753E82239F8}" destId="{B38A519D-B298-DA4E-91E6-D01FE2A4E8B7}" srcOrd="5" destOrd="0" parTransId="{94BE7959-F75A-3F4B-B197-A7CF99EC7E90}" sibTransId="{AC4BA880-5C2C-A645-AE1B-21F607EA2F41}"/>
    <dgm:cxn modelId="{EDD1CCD6-8CD1-484B-8B89-4C82EDBB66D6}" type="presParOf" srcId="{A6B5C436-C759-FD4B-BFFB-93752FDB10B6}" destId="{20DB9444-E16E-3B43-8DAF-5D549D820A5A}" srcOrd="0" destOrd="0" presId="urn:microsoft.com/office/officeart/2005/8/layout/hProcess11"/>
    <dgm:cxn modelId="{80958CA3-FDEF-2C48-AF62-A16BD4CA5710}" type="presParOf" srcId="{A6B5C436-C759-FD4B-BFFB-93752FDB10B6}" destId="{416FD8EA-A097-CD40-9F85-010239EEEB05}" srcOrd="1" destOrd="0" presId="urn:microsoft.com/office/officeart/2005/8/layout/hProcess11"/>
    <dgm:cxn modelId="{8EE8DB93-F16D-0048-A5E8-CD2DA06E4FFF}" type="presParOf" srcId="{416FD8EA-A097-CD40-9F85-010239EEEB05}" destId="{CE32FF9B-3AD7-0F49-8078-9437466F835A}" srcOrd="0" destOrd="0" presId="urn:microsoft.com/office/officeart/2005/8/layout/hProcess11"/>
    <dgm:cxn modelId="{793983CD-2FDC-0140-93D0-131ADBCEB14D}" type="presParOf" srcId="{CE32FF9B-3AD7-0F49-8078-9437466F835A}" destId="{F63259E1-093E-094A-B146-EC5B0BC8813A}" srcOrd="0" destOrd="0" presId="urn:microsoft.com/office/officeart/2005/8/layout/hProcess11"/>
    <dgm:cxn modelId="{59D8414E-4EC4-9848-9E64-3DADEC034CA0}" type="presParOf" srcId="{CE32FF9B-3AD7-0F49-8078-9437466F835A}" destId="{0E25FF00-5058-5149-BBA9-EB69DBB5D910}" srcOrd="1" destOrd="0" presId="urn:microsoft.com/office/officeart/2005/8/layout/hProcess11"/>
    <dgm:cxn modelId="{307ACD80-1F22-7F49-A5BA-F07AA2ADE1B1}" type="presParOf" srcId="{CE32FF9B-3AD7-0F49-8078-9437466F835A}" destId="{72B84506-780B-154E-BAA4-786D47F4D51B}" srcOrd="2" destOrd="0" presId="urn:microsoft.com/office/officeart/2005/8/layout/hProcess11"/>
    <dgm:cxn modelId="{C68FF380-799D-D64F-B7D3-5F4987A548C5}" type="presParOf" srcId="{416FD8EA-A097-CD40-9F85-010239EEEB05}" destId="{B6E49A10-BEA4-1840-B43F-F2F8ABFC293D}" srcOrd="1" destOrd="0" presId="urn:microsoft.com/office/officeart/2005/8/layout/hProcess11"/>
    <dgm:cxn modelId="{720E7F1B-AC86-C743-9706-B1EA7803BC35}" type="presParOf" srcId="{416FD8EA-A097-CD40-9F85-010239EEEB05}" destId="{980EC64F-FE9F-EE46-807C-CA84D3399EBE}" srcOrd="2" destOrd="0" presId="urn:microsoft.com/office/officeart/2005/8/layout/hProcess11"/>
    <dgm:cxn modelId="{E7ED9676-28DF-3847-A9DF-7C1690A47AC7}" type="presParOf" srcId="{980EC64F-FE9F-EE46-807C-CA84D3399EBE}" destId="{9FF05E1A-DF0A-C947-B1B6-A4F675C26B75}" srcOrd="0" destOrd="0" presId="urn:microsoft.com/office/officeart/2005/8/layout/hProcess11"/>
    <dgm:cxn modelId="{EE7CEAB3-8379-2243-AB83-E3A780D1EF17}" type="presParOf" srcId="{980EC64F-FE9F-EE46-807C-CA84D3399EBE}" destId="{03BEE2F4-1623-F04E-90C6-E4379B3FEFC9}" srcOrd="1" destOrd="0" presId="urn:microsoft.com/office/officeart/2005/8/layout/hProcess11"/>
    <dgm:cxn modelId="{16A993C6-DD6D-B144-8628-89ABEFA8464A}" type="presParOf" srcId="{980EC64F-FE9F-EE46-807C-CA84D3399EBE}" destId="{DC2B65FB-2B7B-BD49-9051-40F1E49DDA97}" srcOrd="2" destOrd="0" presId="urn:microsoft.com/office/officeart/2005/8/layout/hProcess11"/>
    <dgm:cxn modelId="{B3A31131-C56C-3E48-9B53-AD54265A00E4}" type="presParOf" srcId="{416FD8EA-A097-CD40-9F85-010239EEEB05}" destId="{C29C1BB7-EB2F-F845-996B-F13FEAC606F3}" srcOrd="3" destOrd="0" presId="urn:microsoft.com/office/officeart/2005/8/layout/hProcess11"/>
    <dgm:cxn modelId="{9119D01B-6635-6E4B-91C3-93C30A319246}" type="presParOf" srcId="{416FD8EA-A097-CD40-9F85-010239EEEB05}" destId="{5A83A6DC-4324-8E4E-AD9B-5B34D5F28F4E}" srcOrd="4" destOrd="0" presId="urn:microsoft.com/office/officeart/2005/8/layout/hProcess11"/>
    <dgm:cxn modelId="{394468A9-B3DD-FD48-94B5-D5AE6B56B302}" type="presParOf" srcId="{5A83A6DC-4324-8E4E-AD9B-5B34D5F28F4E}" destId="{4147AD9E-128E-3544-AE61-C989DDA746DC}" srcOrd="0" destOrd="0" presId="urn:microsoft.com/office/officeart/2005/8/layout/hProcess11"/>
    <dgm:cxn modelId="{6B0A2197-9BDC-9047-B5DD-F2AD2F22F6F4}" type="presParOf" srcId="{5A83A6DC-4324-8E4E-AD9B-5B34D5F28F4E}" destId="{09B6F03F-BCA9-8842-AC98-5C92D16EBCFF}" srcOrd="1" destOrd="0" presId="urn:microsoft.com/office/officeart/2005/8/layout/hProcess11"/>
    <dgm:cxn modelId="{DEA8111C-94AA-7A46-9DFA-0CE876C7023A}" type="presParOf" srcId="{5A83A6DC-4324-8E4E-AD9B-5B34D5F28F4E}" destId="{D052057A-E630-B147-BC2B-C4F4C4B80F24}" srcOrd="2" destOrd="0" presId="urn:microsoft.com/office/officeart/2005/8/layout/hProcess11"/>
    <dgm:cxn modelId="{AFCC00C8-D415-284D-934D-2CD6E6B458BC}" type="presParOf" srcId="{416FD8EA-A097-CD40-9F85-010239EEEB05}" destId="{050CCD67-E135-C74E-951E-E4E62C6CDAC9}" srcOrd="5" destOrd="0" presId="urn:microsoft.com/office/officeart/2005/8/layout/hProcess11"/>
    <dgm:cxn modelId="{2D0D1AE0-55CF-B34A-907B-4C0C932151DB}" type="presParOf" srcId="{416FD8EA-A097-CD40-9F85-010239EEEB05}" destId="{9FA23E88-368E-E145-BD6B-2F81797CE205}" srcOrd="6" destOrd="0" presId="urn:microsoft.com/office/officeart/2005/8/layout/hProcess11"/>
    <dgm:cxn modelId="{80A5BE0A-5776-6C49-89C3-1DB26CD2C239}" type="presParOf" srcId="{9FA23E88-368E-E145-BD6B-2F81797CE205}" destId="{3CE9A475-CB70-8E4E-BED5-8F7F33F97B8A}" srcOrd="0" destOrd="0" presId="urn:microsoft.com/office/officeart/2005/8/layout/hProcess11"/>
    <dgm:cxn modelId="{4D5234FF-4C23-5945-A49C-482BB24D810E}" type="presParOf" srcId="{9FA23E88-368E-E145-BD6B-2F81797CE205}" destId="{F33F1E76-2968-ED4B-8DF6-088677CB5B78}" srcOrd="1" destOrd="0" presId="urn:microsoft.com/office/officeart/2005/8/layout/hProcess11"/>
    <dgm:cxn modelId="{5EEDE1C5-60FF-DE49-B5E5-5C48D8AC75B8}" type="presParOf" srcId="{9FA23E88-368E-E145-BD6B-2F81797CE205}" destId="{BFF91E09-7F49-6F4B-9936-1165E32BAA9C}" srcOrd="2" destOrd="0" presId="urn:microsoft.com/office/officeart/2005/8/layout/hProcess11"/>
    <dgm:cxn modelId="{3E757BFC-D029-8A46-B316-64324A2B778F}" type="presParOf" srcId="{416FD8EA-A097-CD40-9F85-010239EEEB05}" destId="{5C78B778-5FEA-8D4E-BE03-B837BD171E35}" srcOrd="7" destOrd="0" presId="urn:microsoft.com/office/officeart/2005/8/layout/hProcess11"/>
    <dgm:cxn modelId="{14203A95-D0D8-6D41-8538-D04EAD5B124E}" type="presParOf" srcId="{416FD8EA-A097-CD40-9F85-010239EEEB05}" destId="{9483AB71-256C-E347-B1B1-ED323C91CE82}" srcOrd="8" destOrd="0" presId="urn:microsoft.com/office/officeart/2005/8/layout/hProcess11"/>
    <dgm:cxn modelId="{D2793FFE-0D0C-EE41-A77B-B7DB7E8F0476}" type="presParOf" srcId="{9483AB71-256C-E347-B1B1-ED323C91CE82}" destId="{5C11007F-3D3D-FD4E-9F92-9E0F92A0CCFD}" srcOrd="0" destOrd="0" presId="urn:microsoft.com/office/officeart/2005/8/layout/hProcess11"/>
    <dgm:cxn modelId="{EE83DF98-5EAB-7C4D-BB33-26B063287FF7}" type="presParOf" srcId="{9483AB71-256C-E347-B1B1-ED323C91CE82}" destId="{18F390D0-A7D0-FA4D-9605-E25A9A35AB3E}" srcOrd="1" destOrd="0" presId="urn:microsoft.com/office/officeart/2005/8/layout/hProcess11"/>
    <dgm:cxn modelId="{6E55D414-9377-C943-8057-23B677FB306E}" type="presParOf" srcId="{9483AB71-256C-E347-B1B1-ED323C91CE82}" destId="{1657B9B1-32E8-A748-A850-C5BA8BDEDDC7}" srcOrd="2" destOrd="0" presId="urn:microsoft.com/office/officeart/2005/8/layout/hProcess11"/>
    <dgm:cxn modelId="{CA856E9B-9581-104A-B2EB-1398CB31EB99}" type="presParOf" srcId="{416FD8EA-A097-CD40-9F85-010239EEEB05}" destId="{D14AAD6D-2F7C-9C4A-B0AF-F93DA278DBAA}" srcOrd="9" destOrd="0" presId="urn:microsoft.com/office/officeart/2005/8/layout/hProcess11"/>
    <dgm:cxn modelId="{F3BEE6E5-8594-A048-94E2-2E8D641CF01D}" type="presParOf" srcId="{416FD8EA-A097-CD40-9F85-010239EEEB05}" destId="{1A362317-BA50-2C4C-993D-5A6B6064C85D}" srcOrd="10" destOrd="0" presId="urn:microsoft.com/office/officeart/2005/8/layout/hProcess11"/>
    <dgm:cxn modelId="{A4233B04-53D2-5341-869C-5A1A0F8EE5D2}" type="presParOf" srcId="{1A362317-BA50-2C4C-993D-5A6B6064C85D}" destId="{E156DEA6-0A3D-D747-83AC-F2F15A42C057}" srcOrd="0" destOrd="0" presId="urn:microsoft.com/office/officeart/2005/8/layout/hProcess11"/>
    <dgm:cxn modelId="{31C46AFB-672B-114D-8E73-7FDBCBD74614}" type="presParOf" srcId="{1A362317-BA50-2C4C-993D-5A6B6064C85D}" destId="{948696F9-B518-A44E-A0E8-03013A25FB09}" srcOrd="1" destOrd="0" presId="urn:microsoft.com/office/officeart/2005/8/layout/hProcess11"/>
    <dgm:cxn modelId="{2B5A24EB-A917-F541-9E78-08DFD3061B3D}" type="presParOf" srcId="{1A362317-BA50-2C4C-993D-5A6B6064C85D}" destId="{BE6270BF-6FAE-AE45-8752-2E27A3844BC9}" srcOrd="2" destOrd="0" presId="urn:microsoft.com/office/officeart/2005/8/layout/hProcess11"/>
    <dgm:cxn modelId="{0587746C-C102-734E-BC1D-A35BFE2F29B7}" type="presParOf" srcId="{416FD8EA-A097-CD40-9F85-010239EEEB05}" destId="{B4C28CD3-9BCC-AB43-991E-4E915FE07530}" srcOrd="11" destOrd="0" presId="urn:microsoft.com/office/officeart/2005/8/layout/hProcess11"/>
    <dgm:cxn modelId="{AC835E45-B123-A54D-9916-AEFBE9DC435B}" type="presParOf" srcId="{416FD8EA-A097-CD40-9F85-010239EEEB05}" destId="{86C27217-681C-2B4A-8C67-D9E59A36B8FB}" srcOrd="12" destOrd="0" presId="urn:microsoft.com/office/officeart/2005/8/layout/hProcess11"/>
    <dgm:cxn modelId="{27A9AB44-E440-C94B-A5EF-23E8996D268E}" type="presParOf" srcId="{86C27217-681C-2B4A-8C67-D9E59A36B8FB}" destId="{37B86503-B1AD-3A46-BB95-AA05DCE2D85B}" srcOrd="0" destOrd="0" presId="urn:microsoft.com/office/officeart/2005/8/layout/hProcess11"/>
    <dgm:cxn modelId="{939E54C3-B044-3449-B357-148612971BF6}" type="presParOf" srcId="{86C27217-681C-2B4A-8C67-D9E59A36B8FB}" destId="{7DACAFDA-54FF-C94C-A344-94358EC88AA7}" srcOrd="1" destOrd="0" presId="urn:microsoft.com/office/officeart/2005/8/layout/hProcess11"/>
    <dgm:cxn modelId="{CE1268E4-4BBD-8F4E-BDFD-4999D91A2547}" type="presParOf" srcId="{86C27217-681C-2B4A-8C67-D9E59A36B8FB}" destId="{AEF8575C-AFF3-4843-9CF3-E651C0AFE1F4}" srcOrd="2" destOrd="0" presId="urn:microsoft.com/office/officeart/2005/8/layout/hProcess1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0DB9444-E16E-3B43-8DAF-5D549D820A5A}">
      <dsp:nvSpPr>
        <dsp:cNvPr id="0" name=""/>
        <dsp:cNvSpPr/>
      </dsp:nvSpPr>
      <dsp:spPr>
        <a:xfrm>
          <a:off x="0" y="1305401"/>
          <a:ext cx="10515600" cy="1740535"/>
        </a:xfrm>
        <a:prstGeom prst="notched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63259E1-093E-094A-B146-EC5B0BC8813A}">
      <dsp:nvSpPr>
        <dsp:cNvPr id="0" name=""/>
        <dsp:cNvSpPr/>
      </dsp:nvSpPr>
      <dsp:spPr>
        <a:xfrm>
          <a:off x="808" y="0"/>
          <a:ext cx="1296222"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120904" numCol="1" spcCol="1270" anchor="b" anchorCtr="0">
          <a:noAutofit/>
        </a:bodyPr>
        <a:lstStyle/>
        <a:p>
          <a:pPr marL="0" lvl="0" indent="0" algn="ctr" defTabSz="755650">
            <a:lnSpc>
              <a:spcPct val="90000"/>
            </a:lnSpc>
            <a:spcBef>
              <a:spcPct val="0"/>
            </a:spcBef>
            <a:spcAft>
              <a:spcPct val="35000"/>
            </a:spcAft>
            <a:buNone/>
          </a:pPr>
          <a:r>
            <a:rPr lang="en-US" sz="1700" kern="1200" dirty="0"/>
            <a:t>2000 - Tech Lead / Project Director</a:t>
          </a:r>
        </a:p>
      </dsp:txBody>
      <dsp:txXfrm>
        <a:off x="808" y="0"/>
        <a:ext cx="1296222" cy="1740535"/>
      </dsp:txXfrm>
    </dsp:sp>
    <dsp:sp modelId="{0E25FF00-5058-5149-BBA9-EB69DBB5D910}">
      <dsp:nvSpPr>
        <dsp:cNvPr id="0" name=""/>
        <dsp:cNvSpPr/>
      </dsp:nvSpPr>
      <dsp:spPr>
        <a:xfrm>
          <a:off x="431352" y="1958102"/>
          <a:ext cx="435133" cy="435133"/>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FF05E1A-DF0A-C947-B1B6-A4F675C26B75}">
      <dsp:nvSpPr>
        <dsp:cNvPr id="0" name=""/>
        <dsp:cNvSpPr/>
      </dsp:nvSpPr>
      <dsp:spPr>
        <a:xfrm>
          <a:off x="1361842" y="2610802"/>
          <a:ext cx="1296222"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120904" numCol="1" spcCol="1270" anchor="t" anchorCtr="0">
          <a:noAutofit/>
        </a:bodyPr>
        <a:lstStyle/>
        <a:p>
          <a:pPr marL="0" lvl="0" indent="0" algn="ctr" defTabSz="755650">
            <a:lnSpc>
              <a:spcPct val="90000"/>
            </a:lnSpc>
            <a:spcBef>
              <a:spcPct val="0"/>
            </a:spcBef>
            <a:spcAft>
              <a:spcPct val="35000"/>
            </a:spcAft>
            <a:buNone/>
          </a:pPr>
          <a:r>
            <a:rPr lang="en-US" sz="1700" kern="1200" dirty="0"/>
            <a:t>2007 - Tech Lead</a:t>
          </a:r>
        </a:p>
      </dsp:txBody>
      <dsp:txXfrm>
        <a:off x="1361842" y="2610802"/>
        <a:ext cx="1296222" cy="1740535"/>
      </dsp:txXfrm>
    </dsp:sp>
    <dsp:sp modelId="{03BEE2F4-1623-F04E-90C6-E4379B3FEFC9}">
      <dsp:nvSpPr>
        <dsp:cNvPr id="0" name=""/>
        <dsp:cNvSpPr/>
      </dsp:nvSpPr>
      <dsp:spPr>
        <a:xfrm>
          <a:off x="1792386" y="1958102"/>
          <a:ext cx="435133" cy="435133"/>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147AD9E-128E-3544-AE61-C989DDA746DC}">
      <dsp:nvSpPr>
        <dsp:cNvPr id="0" name=""/>
        <dsp:cNvSpPr/>
      </dsp:nvSpPr>
      <dsp:spPr>
        <a:xfrm>
          <a:off x="2722875" y="0"/>
          <a:ext cx="1296222"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120904" numCol="1" spcCol="1270" anchor="b" anchorCtr="0">
          <a:noAutofit/>
        </a:bodyPr>
        <a:lstStyle/>
        <a:p>
          <a:pPr marL="0" lvl="0" indent="0" algn="ctr" defTabSz="755650">
            <a:lnSpc>
              <a:spcPct val="90000"/>
            </a:lnSpc>
            <a:spcBef>
              <a:spcPct val="0"/>
            </a:spcBef>
            <a:spcAft>
              <a:spcPct val="35000"/>
            </a:spcAft>
            <a:buNone/>
          </a:pPr>
          <a:r>
            <a:rPr lang="en-US" sz="1700" kern="1200" dirty="0"/>
            <a:t>2016-2018 - Team Leader</a:t>
          </a:r>
        </a:p>
      </dsp:txBody>
      <dsp:txXfrm>
        <a:off x="2722875" y="0"/>
        <a:ext cx="1296222" cy="1740535"/>
      </dsp:txXfrm>
    </dsp:sp>
    <dsp:sp modelId="{09B6F03F-BCA9-8842-AC98-5C92D16EBCFF}">
      <dsp:nvSpPr>
        <dsp:cNvPr id="0" name=""/>
        <dsp:cNvSpPr/>
      </dsp:nvSpPr>
      <dsp:spPr>
        <a:xfrm>
          <a:off x="3153419" y="1958102"/>
          <a:ext cx="435133" cy="435133"/>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CE9A475-CB70-8E4E-BED5-8F7F33F97B8A}">
      <dsp:nvSpPr>
        <dsp:cNvPr id="0" name=""/>
        <dsp:cNvSpPr/>
      </dsp:nvSpPr>
      <dsp:spPr>
        <a:xfrm>
          <a:off x="4083908" y="2610802"/>
          <a:ext cx="1296222"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120904" numCol="1" spcCol="1270" anchor="t" anchorCtr="0">
          <a:noAutofit/>
        </a:bodyPr>
        <a:lstStyle/>
        <a:p>
          <a:pPr marL="0" lvl="0" indent="0" algn="ctr" defTabSz="755650">
            <a:lnSpc>
              <a:spcPct val="90000"/>
            </a:lnSpc>
            <a:spcBef>
              <a:spcPct val="0"/>
            </a:spcBef>
            <a:spcAft>
              <a:spcPct val="35000"/>
            </a:spcAft>
            <a:buNone/>
          </a:pPr>
          <a:r>
            <a:rPr lang="en-US" sz="1700" kern="1200" dirty="0"/>
            <a:t>2018-2019 Director of Engineering</a:t>
          </a:r>
        </a:p>
      </dsp:txBody>
      <dsp:txXfrm>
        <a:off x="4083908" y="2610802"/>
        <a:ext cx="1296222" cy="1740535"/>
      </dsp:txXfrm>
    </dsp:sp>
    <dsp:sp modelId="{F33F1E76-2968-ED4B-8DF6-088677CB5B78}">
      <dsp:nvSpPr>
        <dsp:cNvPr id="0" name=""/>
        <dsp:cNvSpPr/>
      </dsp:nvSpPr>
      <dsp:spPr>
        <a:xfrm>
          <a:off x="4514453" y="1958102"/>
          <a:ext cx="435133" cy="435133"/>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C11007F-3D3D-FD4E-9F92-9E0F92A0CCFD}">
      <dsp:nvSpPr>
        <dsp:cNvPr id="0" name=""/>
        <dsp:cNvSpPr/>
      </dsp:nvSpPr>
      <dsp:spPr>
        <a:xfrm>
          <a:off x="5444942" y="0"/>
          <a:ext cx="1296222"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120904" numCol="1" spcCol="1270" anchor="b" anchorCtr="0">
          <a:noAutofit/>
        </a:bodyPr>
        <a:lstStyle/>
        <a:p>
          <a:pPr marL="0" lvl="0" indent="0" algn="ctr" defTabSz="755650">
            <a:lnSpc>
              <a:spcPct val="90000"/>
            </a:lnSpc>
            <a:spcBef>
              <a:spcPct val="0"/>
            </a:spcBef>
            <a:spcAft>
              <a:spcPct val="35000"/>
            </a:spcAft>
            <a:buNone/>
          </a:pPr>
          <a:r>
            <a:rPr lang="en-US" sz="1700" kern="1200" dirty="0"/>
            <a:t>2019-2020   - Back to being an IC</a:t>
          </a:r>
        </a:p>
      </dsp:txBody>
      <dsp:txXfrm>
        <a:off x="5444942" y="0"/>
        <a:ext cx="1296222" cy="1740535"/>
      </dsp:txXfrm>
    </dsp:sp>
    <dsp:sp modelId="{18F390D0-A7D0-FA4D-9605-E25A9A35AB3E}">
      <dsp:nvSpPr>
        <dsp:cNvPr id="0" name=""/>
        <dsp:cNvSpPr/>
      </dsp:nvSpPr>
      <dsp:spPr>
        <a:xfrm>
          <a:off x="5875486" y="1958102"/>
          <a:ext cx="435133" cy="435133"/>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156DEA6-0A3D-D747-83AC-F2F15A42C057}">
      <dsp:nvSpPr>
        <dsp:cNvPr id="0" name=""/>
        <dsp:cNvSpPr/>
      </dsp:nvSpPr>
      <dsp:spPr>
        <a:xfrm>
          <a:off x="6805975" y="2610802"/>
          <a:ext cx="1296222"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120904" numCol="1" spcCol="1270" anchor="t" anchorCtr="0">
          <a:noAutofit/>
        </a:bodyPr>
        <a:lstStyle/>
        <a:p>
          <a:pPr marL="0" lvl="0" indent="0" algn="ctr" defTabSz="755650">
            <a:lnSpc>
              <a:spcPct val="90000"/>
            </a:lnSpc>
            <a:spcBef>
              <a:spcPct val="0"/>
            </a:spcBef>
            <a:spcAft>
              <a:spcPct val="35000"/>
            </a:spcAft>
            <a:buNone/>
          </a:pPr>
          <a:r>
            <a:rPr lang="en-US" sz="1700" kern="1200" dirty="0"/>
            <a:t>2020-2021 - Principal Analyst leading offshore team</a:t>
          </a:r>
        </a:p>
      </dsp:txBody>
      <dsp:txXfrm>
        <a:off x="6805975" y="2610802"/>
        <a:ext cx="1296222" cy="1740535"/>
      </dsp:txXfrm>
    </dsp:sp>
    <dsp:sp modelId="{948696F9-B518-A44E-A0E8-03013A25FB09}">
      <dsp:nvSpPr>
        <dsp:cNvPr id="0" name=""/>
        <dsp:cNvSpPr/>
      </dsp:nvSpPr>
      <dsp:spPr>
        <a:xfrm>
          <a:off x="7236519" y="1958102"/>
          <a:ext cx="435133" cy="435133"/>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7B86503-B1AD-3A46-BB95-AA05DCE2D85B}">
      <dsp:nvSpPr>
        <dsp:cNvPr id="0" name=""/>
        <dsp:cNvSpPr/>
      </dsp:nvSpPr>
      <dsp:spPr>
        <a:xfrm>
          <a:off x="8167009" y="0"/>
          <a:ext cx="1296222" cy="1740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120904" numCol="1" spcCol="1270" anchor="b" anchorCtr="0">
          <a:noAutofit/>
        </a:bodyPr>
        <a:lstStyle/>
        <a:p>
          <a:pPr marL="0" lvl="0" indent="0" algn="ctr" defTabSz="755650">
            <a:lnSpc>
              <a:spcPct val="90000"/>
            </a:lnSpc>
            <a:spcBef>
              <a:spcPct val="0"/>
            </a:spcBef>
            <a:spcAft>
              <a:spcPct val="35000"/>
            </a:spcAft>
            <a:buNone/>
          </a:pPr>
          <a:r>
            <a:rPr lang="en-US" sz="1700" kern="1200" dirty="0"/>
            <a:t>2022-Current - Principal Consultant with direct reports</a:t>
          </a:r>
        </a:p>
      </dsp:txBody>
      <dsp:txXfrm>
        <a:off x="8167009" y="0"/>
        <a:ext cx="1296222" cy="1740535"/>
      </dsp:txXfrm>
    </dsp:sp>
    <dsp:sp modelId="{7DACAFDA-54FF-C94C-A344-94358EC88AA7}">
      <dsp:nvSpPr>
        <dsp:cNvPr id="0" name=""/>
        <dsp:cNvSpPr/>
      </dsp:nvSpPr>
      <dsp:spPr>
        <a:xfrm>
          <a:off x="8597553" y="1958102"/>
          <a:ext cx="435133" cy="435133"/>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9390E11-D1BE-3E4B-B210-72DC3312F054}" type="datetimeFigureOut">
              <a:rPr lang="en-US" smtClean="0"/>
              <a:t>7/2/23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040C0A-D053-364E-B7C6-8F404CEBE1C0}" type="slidenum">
              <a:rPr lang="en-US" smtClean="0"/>
              <a:t>‹#›</a:t>
            </a:fld>
            <a:endParaRPr lang="en-US"/>
          </a:p>
        </p:txBody>
      </p:sp>
    </p:spTree>
    <p:extLst>
      <p:ext uri="{BB962C8B-B14F-4D97-AF65-F5344CB8AC3E}">
        <p14:creationId xmlns:p14="http://schemas.microsoft.com/office/powerpoint/2010/main" val="5447545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a little about me.</a:t>
            </a:r>
          </a:p>
          <a:p>
            <a:endParaRPr lang="en-US" dirty="0"/>
          </a:p>
          <a:p>
            <a:r>
              <a:rPr lang="en-US" dirty="0"/>
              <a:t>I'm father to two teenagers - the oldest just turned 18 and the youngest turns</a:t>
            </a:r>
          </a:p>
          <a:p>
            <a:r>
              <a:rPr lang="en-US" dirty="0"/>
              <a:t>16 in July.  I've been married for 22 years, and have actually known my wife</a:t>
            </a:r>
          </a:p>
          <a:p>
            <a:r>
              <a:rPr lang="en-US" dirty="0"/>
              <a:t>since kindergarten.  I've been developing software since the early 90s - my</a:t>
            </a:r>
          </a:p>
          <a:p>
            <a:r>
              <a:rPr lang="en-US" dirty="0"/>
              <a:t>first professional gig was found on </a:t>
            </a:r>
            <a:r>
              <a:rPr lang="en-US" dirty="0" err="1"/>
              <a:t>Compuserve</a:t>
            </a:r>
            <a:r>
              <a:rPr lang="en-US" dirty="0"/>
              <a:t>.  I'm a leader.  I speak at</a:t>
            </a:r>
          </a:p>
          <a:p>
            <a:r>
              <a:rPr lang="en-US" dirty="0"/>
              <a:t>conferences, mostly on soft topics like leadership, remote working, emotional</a:t>
            </a:r>
          </a:p>
          <a:p>
            <a:r>
              <a:rPr lang="en-US" dirty="0"/>
              <a:t>intelligence.  I also like to write, but not nearly enough and most of it never</a:t>
            </a:r>
          </a:p>
          <a:p>
            <a:r>
              <a:rPr lang="en-US" dirty="0"/>
              <a:t>makes it out for the public.</a:t>
            </a:r>
          </a:p>
          <a:p>
            <a:endParaRPr lang="en-US" dirty="0"/>
          </a:p>
        </p:txBody>
      </p:sp>
      <p:sp>
        <p:nvSpPr>
          <p:cNvPr id="4" name="Slide Number Placeholder 3"/>
          <p:cNvSpPr>
            <a:spLocks noGrp="1"/>
          </p:cNvSpPr>
          <p:nvPr>
            <p:ph type="sldNum" sz="quarter" idx="5"/>
          </p:nvPr>
        </p:nvSpPr>
        <p:spPr/>
        <p:txBody>
          <a:bodyPr/>
          <a:lstStyle/>
          <a:p>
            <a:fld id="{4B040C0A-D053-364E-B7C6-8F404CEBE1C0}" type="slidenum">
              <a:rPr lang="en-US" smtClean="0"/>
              <a:t>3</a:t>
            </a:fld>
            <a:endParaRPr lang="en-US"/>
          </a:p>
        </p:txBody>
      </p:sp>
    </p:spTree>
    <p:extLst>
      <p:ext uri="{BB962C8B-B14F-4D97-AF65-F5344CB8AC3E}">
        <p14:creationId xmlns:p14="http://schemas.microsoft.com/office/powerpoint/2010/main" val="20850327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loved being on my own. The flexibility, the control. My kids have never really known anything other than dad being at home. </a:t>
            </a:r>
          </a:p>
          <a:p>
            <a:endParaRPr lang="en-US" dirty="0"/>
          </a:p>
          <a:p>
            <a:r>
              <a:rPr lang="en-US" dirty="0"/>
              <a:t>During this time, I had a variety of clients and worked on a variety of projects. A couple times I stepped in as a team lead for projects, but for the most part, I worked solo.</a:t>
            </a:r>
            <a:br>
              <a:rPr lang="en-US" dirty="0"/>
            </a:b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4B040C0A-D053-364E-B7C6-8F404CEBE1C0}" type="slidenum">
              <a:rPr lang="en-US" smtClean="0"/>
              <a:t>12</a:t>
            </a:fld>
            <a:endParaRPr lang="en-US"/>
          </a:p>
        </p:txBody>
      </p:sp>
    </p:spTree>
    <p:extLst>
      <p:ext uri="{BB962C8B-B14F-4D97-AF65-F5344CB8AC3E}">
        <p14:creationId xmlns:p14="http://schemas.microsoft.com/office/powerpoint/2010/main" val="40194128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anyone is (or has been) indie, you know when the times are good, they're</a:t>
            </a:r>
          </a:p>
          <a:p>
            <a:r>
              <a:rPr lang="en-US" dirty="0"/>
              <a:t>good, but when the times are bad, they can be really bad. It was definitely a feast or famine lifestyle for those years.</a:t>
            </a:r>
          </a:p>
          <a:p>
            <a:endParaRPr lang="en-US" dirty="0"/>
          </a:p>
          <a:p>
            <a:r>
              <a:rPr lang="en-US" dirty="0"/>
              <a:t>In my time as an indie, I experienced a few famines, with one being really bad. That was back in 2006 and it's still hard to talk about. The famine that year was long. It was brutal. I ended up in a very dark place, but eventually came out of it, although not without scars.</a:t>
            </a:r>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4B040C0A-D053-364E-B7C6-8F404CEBE1C0}" type="slidenum">
              <a:rPr lang="en-US" smtClean="0"/>
              <a:t>13</a:t>
            </a:fld>
            <a:endParaRPr lang="en-US"/>
          </a:p>
        </p:txBody>
      </p:sp>
    </p:spTree>
    <p:extLst>
      <p:ext uri="{BB962C8B-B14F-4D97-AF65-F5344CB8AC3E}">
        <p14:creationId xmlns:p14="http://schemas.microsoft.com/office/powerpoint/2010/main" val="15224989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Within a month, I had a full-time job.</a:t>
            </a:r>
          </a:p>
          <a:p>
            <a:endParaRPr lang="en-US" dirty="0"/>
          </a:p>
          <a:p>
            <a:r>
              <a:rPr lang="en-US" dirty="0"/>
              <a:t>It was great. I was working on some really cool stuff with a fantastic team. I wasn't worried about where my money was coming from. After 14 years, it took</a:t>
            </a:r>
          </a:p>
          <a:p>
            <a:r>
              <a:rPr lang="en-US" dirty="0"/>
              <a:t>almost a year before the novelty of a regular direct deposit started to wear off. For that first year, on every other Friday I would announce loudly to my</a:t>
            </a:r>
          </a:p>
          <a:p>
            <a:r>
              <a:rPr lang="en-US" dirty="0"/>
              <a:t>wife that "I GOT PAID TODAY!" and I didn't need to call anyone to make it happen.</a:t>
            </a:r>
          </a:p>
          <a:p>
            <a:endParaRPr lang="en-US" dirty="0"/>
          </a:p>
          <a:p>
            <a:r>
              <a:rPr lang="en-US" dirty="0"/>
              <a:t>BTW, if you haven't seen the "F you, pay me" video on </a:t>
            </a:r>
            <a:r>
              <a:rPr lang="en-US" dirty="0" err="1"/>
              <a:t>youtube</a:t>
            </a:r>
            <a:r>
              <a:rPr lang="en-US" dirty="0"/>
              <a:t>, check it out. </a:t>
            </a:r>
          </a:p>
          <a:p>
            <a:endParaRPr lang="en-US" dirty="0"/>
          </a:p>
        </p:txBody>
      </p:sp>
      <p:sp>
        <p:nvSpPr>
          <p:cNvPr id="4" name="Slide Number Placeholder 3"/>
          <p:cNvSpPr>
            <a:spLocks noGrp="1"/>
          </p:cNvSpPr>
          <p:nvPr>
            <p:ph type="sldNum" sz="quarter" idx="5"/>
          </p:nvPr>
        </p:nvSpPr>
        <p:spPr/>
        <p:txBody>
          <a:bodyPr/>
          <a:lstStyle/>
          <a:p>
            <a:fld id="{4B040C0A-D053-364E-B7C6-8F404CEBE1C0}" type="slidenum">
              <a:rPr lang="en-US" smtClean="0"/>
              <a:t>14</a:t>
            </a:fld>
            <a:endParaRPr lang="en-US"/>
          </a:p>
        </p:txBody>
      </p:sp>
    </p:spTree>
    <p:extLst>
      <p:ext uri="{BB962C8B-B14F-4D97-AF65-F5344CB8AC3E}">
        <p14:creationId xmlns:p14="http://schemas.microsoft.com/office/powerpoint/2010/main" val="20609796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was loving life. Great people. Cool work. Steady pay. It was awesome!</a:t>
            </a:r>
          </a:p>
        </p:txBody>
      </p:sp>
      <p:sp>
        <p:nvSpPr>
          <p:cNvPr id="4" name="Slide Number Placeholder 3"/>
          <p:cNvSpPr>
            <a:spLocks noGrp="1"/>
          </p:cNvSpPr>
          <p:nvPr>
            <p:ph type="sldNum" sz="quarter" idx="5"/>
          </p:nvPr>
        </p:nvSpPr>
        <p:spPr/>
        <p:txBody>
          <a:bodyPr/>
          <a:lstStyle/>
          <a:p>
            <a:fld id="{4B040C0A-D053-364E-B7C6-8F404CEBE1C0}" type="slidenum">
              <a:rPr lang="en-US" smtClean="0"/>
              <a:t>15</a:t>
            </a:fld>
            <a:endParaRPr lang="en-US"/>
          </a:p>
        </p:txBody>
      </p:sp>
    </p:spTree>
    <p:extLst>
      <p:ext uri="{BB962C8B-B14F-4D97-AF65-F5344CB8AC3E}">
        <p14:creationId xmlns:p14="http://schemas.microsoft.com/office/powerpoint/2010/main" val="28455421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Shortly after I started, my leader (the friend who responded to my email) started talking to me about leadership. A good leader is always looking for their replacement, and he knew that eventually </a:t>
            </a:r>
          </a:p>
          <a:p>
            <a:r>
              <a:rPr lang="en-US" dirty="0"/>
              <a:t>he'd move on to a different role and thought I would make a good leader for the team.</a:t>
            </a:r>
          </a:p>
          <a:p>
            <a:endParaRPr lang="en-US" dirty="0"/>
          </a:p>
          <a:p>
            <a:r>
              <a:rPr lang="en-US" dirty="0"/>
              <a:t>At first, I didn't really take the conversations seriously. The fact is, I was enjoying what I was doing. I went into the job saying</a:t>
            </a:r>
          </a:p>
          <a:p>
            <a:r>
              <a:rPr lang="en-US" dirty="0"/>
              <a:t>"I'll give it a year and then see if I want to stay, or maybe go back to being an indie."</a:t>
            </a:r>
          </a:p>
        </p:txBody>
      </p:sp>
      <p:sp>
        <p:nvSpPr>
          <p:cNvPr id="4" name="Slide Number Placeholder 3"/>
          <p:cNvSpPr>
            <a:spLocks noGrp="1"/>
          </p:cNvSpPr>
          <p:nvPr>
            <p:ph type="sldNum" sz="quarter" idx="5"/>
          </p:nvPr>
        </p:nvSpPr>
        <p:spPr/>
        <p:txBody>
          <a:bodyPr/>
          <a:lstStyle/>
          <a:p>
            <a:fld id="{4B040C0A-D053-364E-B7C6-8F404CEBE1C0}" type="slidenum">
              <a:rPr lang="en-US" smtClean="0"/>
              <a:t>16</a:t>
            </a:fld>
            <a:endParaRPr lang="en-US"/>
          </a:p>
        </p:txBody>
      </p:sp>
    </p:spTree>
    <p:extLst>
      <p:ext uri="{BB962C8B-B14F-4D97-AF65-F5344CB8AC3E}">
        <p14:creationId xmlns:p14="http://schemas.microsoft.com/office/powerpoint/2010/main" val="24182604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initially said, "no", mainly because I simply needed to make it to that 1-year </a:t>
            </a:r>
          </a:p>
          <a:p>
            <a:r>
              <a:rPr lang="en-US" dirty="0"/>
              <a:t>milestone. </a:t>
            </a:r>
          </a:p>
          <a:p>
            <a:endParaRPr lang="en-US" dirty="0"/>
          </a:p>
        </p:txBody>
      </p:sp>
      <p:sp>
        <p:nvSpPr>
          <p:cNvPr id="4" name="Slide Number Placeholder 3"/>
          <p:cNvSpPr>
            <a:spLocks noGrp="1"/>
          </p:cNvSpPr>
          <p:nvPr>
            <p:ph type="sldNum" sz="quarter" idx="5"/>
          </p:nvPr>
        </p:nvSpPr>
        <p:spPr/>
        <p:txBody>
          <a:bodyPr/>
          <a:lstStyle/>
          <a:p>
            <a:fld id="{4B040C0A-D053-364E-B7C6-8F404CEBE1C0}" type="slidenum">
              <a:rPr lang="en-US" smtClean="0"/>
              <a:t>17</a:t>
            </a:fld>
            <a:endParaRPr lang="en-US"/>
          </a:p>
        </p:txBody>
      </p:sp>
    </p:spTree>
    <p:extLst>
      <p:ext uri="{BB962C8B-B14F-4D97-AF65-F5344CB8AC3E}">
        <p14:creationId xmlns:p14="http://schemas.microsoft.com/office/powerpoint/2010/main" val="21789384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my 1-year anniversary, I knew I was going to stick around. It was a great company. The team worked hard and played hard. </a:t>
            </a:r>
          </a:p>
        </p:txBody>
      </p:sp>
      <p:sp>
        <p:nvSpPr>
          <p:cNvPr id="4" name="Slide Number Placeholder 3"/>
          <p:cNvSpPr>
            <a:spLocks noGrp="1"/>
          </p:cNvSpPr>
          <p:nvPr>
            <p:ph type="sldNum" sz="quarter" idx="5"/>
          </p:nvPr>
        </p:nvSpPr>
        <p:spPr/>
        <p:txBody>
          <a:bodyPr/>
          <a:lstStyle/>
          <a:p>
            <a:fld id="{4B040C0A-D053-364E-B7C6-8F404CEBE1C0}" type="slidenum">
              <a:rPr lang="en-US" smtClean="0"/>
              <a:t>18</a:t>
            </a:fld>
            <a:endParaRPr lang="en-US"/>
          </a:p>
        </p:txBody>
      </p:sp>
    </p:spTree>
    <p:extLst>
      <p:ext uri="{BB962C8B-B14F-4D97-AF65-F5344CB8AC3E}">
        <p14:creationId xmlns:p14="http://schemas.microsoft.com/office/powerpoint/2010/main" val="41008538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Right around the time of my 1-year anniversary, I was out having drinks with my leader</a:t>
            </a:r>
          </a:p>
          <a:p>
            <a:r>
              <a:rPr lang="en-US" dirty="0"/>
              <a:t>and a friend. At some point during the conversation, my friend looked at my leader (they</a:t>
            </a:r>
          </a:p>
          <a:p>
            <a:r>
              <a:rPr lang="en-US" dirty="0"/>
              <a:t>were friends as well) and asked point blank, "so, when is mike </a:t>
            </a:r>
            <a:r>
              <a:rPr lang="en-US" dirty="0" err="1"/>
              <a:t>gonna</a:t>
            </a:r>
            <a:r>
              <a:rPr lang="en-US" dirty="0"/>
              <a:t> be a leader?"</a:t>
            </a:r>
          </a:p>
          <a:p>
            <a:endParaRPr lang="en-US" dirty="0"/>
          </a:p>
          <a:p>
            <a:r>
              <a:rPr lang="en-US" dirty="0"/>
              <a:t>My leader looked at me and said, "it's up to him".</a:t>
            </a:r>
          </a:p>
          <a:p>
            <a:endParaRPr lang="en-US" dirty="0"/>
          </a:p>
        </p:txBody>
      </p:sp>
      <p:sp>
        <p:nvSpPr>
          <p:cNvPr id="4" name="Slide Number Placeholder 3"/>
          <p:cNvSpPr>
            <a:spLocks noGrp="1"/>
          </p:cNvSpPr>
          <p:nvPr>
            <p:ph type="sldNum" sz="quarter" idx="5"/>
          </p:nvPr>
        </p:nvSpPr>
        <p:spPr/>
        <p:txBody>
          <a:bodyPr/>
          <a:lstStyle/>
          <a:p>
            <a:fld id="{4B040C0A-D053-364E-B7C6-8F404CEBE1C0}" type="slidenum">
              <a:rPr lang="en-US" smtClean="0"/>
              <a:t>19</a:t>
            </a:fld>
            <a:endParaRPr lang="en-US"/>
          </a:p>
        </p:txBody>
      </p:sp>
    </p:spTree>
    <p:extLst>
      <p:ext uri="{BB962C8B-B14F-4D97-AF65-F5344CB8AC3E}">
        <p14:creationId xmlns:p14="http://schemas.microsoft.com/office/powerpoint/2010/main" val="33671707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started to seriously consider it, but it still wasn’t a simple choice. I needed a Why.</a:t>
            </a:r>
          </a:p>
        </p:txBody>
      </p:sp>
      <p:sp>
        <p:nvSpPr>
          <p:cNvPr id="4" name="Slide Number Placeholder 3"/>
          <p:cNvSpPr>
            <a:spLocks noGrp="1"/>
          </p:cNvSpPr>
          <p:nvPr>
            <p:ph type="sldNum" sz="quarter" idx="5"/>
          </p:nvPr>
        </p:nvSpPr>
        <p:spPr/>
        <p:txBody>
          <a:bodyPr/>
          <a:lstStyle/>
          <a:p>
            <a:fld id="{4B040C0A-D053-364E-B7C6-8F404CEBE1C0}" type="slidenum">
              <a:rPr lang="en-US" smtClean="0"/>
              <a:t>20</a:t>
            </a:fld>
            <a:endParaRPr lang="en-US"/>
          </a:p>
        </p:txBody>
      </p:sp>
    </p:spTree>
    <p:extLst>
      <p:ext uri="{BB962C8B-B14F-4D97-AF65-F5344CB8AC3E}">
        <p14:creationId xmlns:p14="http://schemas.microsoft.com/office/powerpoint/2010/main" val="82961393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Why is important. Just because he asked wasn’t enough. Just because he thought I would do a good job wasn’t enough. I needed more.</a:t>
            </a:r>
          </a:p>
          <a:p>
            <a:r>
              <a:rPr lang="en-US" dirty="0"/>
              <a:t>I spent a lot of time thinking about it. </a:t>
            </a:r>
          </a:p>
          <a:p>
            <a:endParaRPr lang="en-US" dirty="0"/>
          </a:p>
          <a:p>
            <a:r>
              <a:rPr lang="en-US" dirty="0"/>
              <a:t>I made pro/con lists. I talked to other leaders. I talked to friends and family.</a:t>
            </a:r>
          </a:p>
        </p:txBody>
      </p:sp>
      <p:sp>
        <p:nvSpPr>
          <p:cNvPr id="4" name="Slide Number Placeholder 3"/>
          <p:cNvSpPr>
            <a:spLocks noGrp="1"/>
          </p:cNvSpPr>
          <p:nvPr>
            <p:ph type="sldNum" sz="quarter" idx="5"/>
          </p:nvPr>
        </p:nvSpPr>
        <p:spPr/>
        <p:txBody>
          <a:bodyPr/>
          <a:lstStyle/>
          <a:p>
            <a:fld id="{4B040C0A-D053-364E-B7C6-8F404CEBE1C0}" type="slidenum">
              <a:rPr lang="en-US" smtClean="0"/>
              <a:t>21</a:t>
            </a:fld>
            <a:endParaRPr lang="en-US"/>
          </a:p>
        </p:txBody>
      </p:sp>
    </p:spTree>
    <p:extLst>
      <p:ext uri="{BB962C8B-B14F-4D97-AF65-F5344CB8AC3E}">
        <p14:creationId xmlns:p14="http://schemas.microsoft.com/office/powerpoint/2010/main" val="40905709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Ask how many are people leaders in the room</a:t>
            </a:r>
          </a:p>
          <a:p>
            <a:endParaRPr lang="en-US" dirty="0"/>
          </a:p>
          <a:p>
            <a:r>
              <a:rPr lang="en-US" dirty="0"/>
              <a:t>How many have been a people leader and gone back to being an IC?</a:t>
            </a:r>
          </a:p>
          <a:p>
            <a:endParaRPr lang="en-US" dirty="0"/>
          </a:p>
          <a:p>
            <a:r>
              <a:rPr lang="en-US" dirty="0"/>
              <a:t>How many see eventually making the move to being a people leader?</a:t>
            </a:r>
          </a:p>
        </p:txBody>
      </p:sp>
      <p:sp>
        <p:nvSpPr>
          <p:cNvPr id="4" name="Slide Number Placeholder 3"/>
          <p:cNvSpPr>
            <a:spLocks noGrp="1"/>
          </p:cNvSpPr>
          <p:nvPr>
            <p:ph type="sldNum" sz="quarter" idx="5"/>
          </p:nvPr>
        </p:nvSpPr>
        <p:spPr/>
        <p:txBody>
          <a:bodyPr/>
          <a:lstStyle/>
          <a:p>
            <a:fld id="{4B040C0A-D053-364E-B7C6-8F404CEBE1C0}" type="slidenum">
              <a:rPr lang="en-US" smtClean="0"/>
              <a:t>4</a:t>
            </a:fld>
            <a:endParaRPr lang="en-US"/>
          </a:p>
        </p:txBody>
      </p:sp>
    </p:spTree>
    <p:extLst>
      <p:ext uri="{BB962C8B-B14F-4D97-AF65-F5344CB8AC3E}">
        <p14:creationId xmlns:p14="http://schemas.microsoft.com/office/powerpoint/2010/main" val="344451194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knew taking the role wasn’t going to be easy. There were risks involved.</a:t>
            </a:r>
          </a:p>
        </p:txBody>
      </p:sp>
      <p:sp>
        <p:nvSpPr>
          <p:cNvPr id="4" name="Slide Number Placeholder 3"/>
          <p:cNvSpPr>
            <a:spLocks noGrp="1"/>
          </p:cNvSpPr>
          <p:nvPr>
            <p:ph type="sldNum" sz="quarter" idx="5"/>
          </p:nvPr>
        </p:nvSpPr>
        <p:spPr/>
        <p:txBody>
          <a:bodyPr/>
          <a:lstStyle/>
          <a:p>
            <a:fld id="{4B040C0A-D053-364E-B7C6-8F404CEBE1C0}" type="slidenum">
              <a:rPr lang="en-US" smtClean="0"/>
              <a:t>22</a:t>
            </a:fld>
            <a:endParaRPr lang="en-US"/>
          </a:p>
        </p:txBody>
      </p:sp>
    </p:spTree>
    <p:extLst>
      <p:ext uri="{BB962C8B-B14F-4D97-AF65-F5344CB8AC3E}">
        <p14:creationId xmlns:p14="http://schemas.microsoft.com/office/powerpoint/2010/main" val="176727922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some point, it hit me - I could do more for the team as their leader as I could a peer. </a:t>
            </a:r>
          </a:p>
          <a:p>
            <a:endParaRPr lang="en-US" dirty="0"/>
          </a:p>
          <a:p>
            <a:r>
              <a:rPr lang="en-US" sz="1200" dirty="0"/>
              <a:t>“Do all the good you can, for all the people you can, in all the ways you can, as long as you can.”</a:t>
            </a:r>
          </a:p>
          <a:p>
            <a:endParaRPr lang="en-US" sz="1200" dirty="0"/>
          </a:p>
          <a:p>
            <a:r>
              <a:rPr lang="en-US" sz="1200" dirty="0"/>
              <a:t>I had my Why, Why Not?</a:t>
            </a:r>
            <a:endParaRPr lang="en-US" dirty="0"/>
          </a:p>
        </p:txBody>
      </p:sp>
      <p:sp>
        <p:nvSpPr>
          <p:cNvPr id="4" name="Slide Number Placeholder 3"/>
          <p:cNvSpPr>
            <a:spLocks noGrp="1"/>
          </p:cNvSpPr>
          <p:nvPr>
            <p:ph type="sldNum" sz="quarter" idx="5"/>
          </p:nvPr>
        </p:nvSpPr>
        <p:spPr/>
        <p:txBody>
          <a:bodyPr/>
          <a:lstStyle/>
          <a:p>
            <a:fld id="{4B040C0A-D053-364E-B7C6-8F404CEBE1C0}" type="slidenum">
              <a:rPr lang="en-US" smtClean="0"/>
              <a:t>23</a:t>
            </a:fld>
            <a:endParaRPr lang="en-US"/>
          </a:p>
        </p:txBody>
      </p:sp>
    </p:spTree>
    <p:extLst>
      <p:ext uri="{BB962C8B-B14F-4D97-AF65-F5344CB8AC3E}">
        <p14:creationId xmlns:p14="http://schemas.microsoft.com/office/powerpoint/2010/main" val="111581212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Not?</a:t>
            </a:r>
          </a:p>
          <a:p>
            <a:endParaRPr lang="en-US" dirty="0"/>
          </a:p>
          <a:p>
            <a:r>
              <a:rPr lang="en-US" dirty="0"/>
              <a:t>Fear. What if I took the role and hated it. What if I took it and I sucked? What if I took it and my team hated me? What if I took the role and I hated me?</a:t>
            </a:r>
          </a:p>
        </p:txBody>
      </p:sp>
      <p:sp>
        <p:nvSpPr>
          <p:cNvPr id="4" name="Slide Number Placeholder 3"/>
          <p:cNvSpPr>
            <a:spLocks noGrp="1"/>
          </p:cNvSpPr>
          <p:nvPr>
            <p:ph type="sldNum" sz="quarter" idx="5"/>
          </p:nvPr>
        </p:nvSpPr>
        <p:spPr/>
        <p:txBody>
          <a:bodyPr/>
          <a:lstStyle/>
          <a:p>
            <a:fld id="{4B040C0A-D053-364E-B7C6-8F404CEBE1C0}" type="slidenum">
              <a:rPr lang="en-US" smtClean="0"/>
              <a:t>24</a:t>
            </a:fld>
            <a:endParaRPr lang="en-US"/>
          </a:p>
        </p:txBody>
      </p:sp>
    </p:spTree>
    <p:extLst>
      <p:ext uri="{BB962C8B-B14F-4D97-AF65-F5344CB8AC3E}">
        <p14:creationId xmlns:p14="http://schemas.microsoft.com/office/powerpoint/2010/main" val="191141229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Research suggests that we tend to regret what we haven’t done much more than what we have done – even if we screwed up in doing it.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eventually interviewed for the role and surprisingly turned out to be the best candidate.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June 2016, I officially became the leader of the team I had started on 18 months earlier.</a:t>
            </a:r>
          </a:p>
          <a:p>
            <a:endParaRPr lang="en-US" dirty="0"/>
          </a:p>
        </p:txBody>
      </p:sp>
      <p:sp>
        <p:nvSpPr>
          <p:cNvPr id="4" name="Slide Number Placeholder 3"/>
          <p:cNvSpPr>
            <a:spLocks noGrp="1"/>
          </p:cNvSpPr>
          <p:nvPr>
            <p:ph type="sldNum" sz="quarter" idx="5"/>
          </p:nvPr>
        </p:nvSpPr>
        <p:spPr/>
        <p:txBody>
          <a:bodyPr/>
          <a:lstStyle/>
          <a:p>
            <a:fld id="{4B040C0A-D053-364E-B7C6-8F404CEBE1C0}" type="slidenum">
              <a:rPr lang="en-US" smtClean="0"/>
              <a:t>25</a:t>
            </a:fld>
            <a:endParaRPr lang="en-US"/>
          </a:p>
        </p:txBody>
      </p:sp>
    </p:spTree>
    <p:extLst>
      <p:ext uri="{BB962C8B-B14F-4D97-AF65-F5344CB8AC3E}">
        <p14:creationId xmlns:p14="http://schemas.microsoft.com/office/powerpoint/2010/main" val="66753630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team seemed happy that I was stepping into the role and I was genuinely happy to be given</a:t>
            </a:r>
          </a:p>
          <a:p>
            <a:r>
              <a:rPr lang="en-US" dirty="0"/>
              <a:t>the opportunity.</a:t>
            </a:r>
          </a:p>
          <a:p>
            <a:endParaRPr lang="en-US" dirty="0"/>
          </a:p>
          <a:p>
            <a:r>
              <a:rPr lang="en-US" dirty="0"/>
              <a:t>Unfortunately, it wasn’t all sunshine and roses, and it certainly wasn’t rainbows and unicorns.</a:t>
            </a:r>
          </a:p>
          <a:p>
            <a:endParaRPr lang="en-US" dirty="0"/>
          </a:p>
        </p:txBody>
      </p:sp>
      <p:sp>
        <p:nvSpPr>
          <p:cNvPr id="4" name="Slide Number Placeholder 3"/>
          <p:cNvSpPr>
            <a:spLocks noGrp="1"/>
          </p:cNvSpPr>
          <p:nvPr>
            <p:ph type="sldNum" sz="quarter" idx="5"/>
          </p:nvPr>
        </p:nvSpPr>
        <p:spPr/>
        <p:txBody>
          <a:bodyPr/>
          <a:lstStyle/>
          <a:p>
            <a:fld id="{4B040C0A-D053-364E-B7C6-8F404CEBE1C0}" type="slidenum">
              <a:rPr lang="en-US" smtClean="0"/>
              <a:t>26</a:t>
            </a:fld>
            <a:endParaRPr lang="en-US"/>
          </a:p>
        </p:txBody>
      </p:sp>
    </p:spTree>
    <p:extLst>
      <p:ext uri="{BB962C8B-B14F-4D97-AF65-F5344CB8AC3E}">
        <p14:creationId xmlns:p14="http://schemas.microsoft.com/office/powerpoint/2010/main" val="227502702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team I was leading consisted of 6-7 senior developers, a senior BA and an intern. There was a </a:t>
            </a:r>
          </a:p>
          <a:p>
            <a:r>
              <a:rPr lang="en-US" dirty="0"/>
              <a:t>fair amount of dysfunction on the team, mainly brought on by the previous leader. Many issues had </a:t>
            </a:r>
          </a:p>
          <a:p>
            <a:r>
              <a:rPr lang="en-US" dirty="0"/>
              <a:t>festered over the months.</a:t>
            </a:r>
          </a:p>
          <a:p>
            <a:endParaRPr lang="en-US" dirty="0"/>
          </a:p>
          <a:p>
            <a:r>
              <a:rPr lang="en-US" dirty="0"/>
              <a:t>In fact, during the previous months, my leader would frequently ask me how I would handle some of the dysfunction. I think he was out of ideas and was looking for new ones.</a:t>
            </a:r>
          </a:p>
        </p:txBody>
      </p:sp>
      <p:sp>
        <p:nvSpPr>
          <p:cNvPr id="4" name="Slide Number Placeholder 3"/>
          <p:cNvSpPr>
            <a:spLocks noGrp="1"/>
          </p:cNvSpPr>
          <p:nvPr>
            <p:ph type="sldNum" sz="quarter" idx="5"/>
          </p:nvPr>
        </p:nvSpPr>
        <p:spPr/>
        <p:txBody>
          <a:bodyPr/>
          <a:lstStyle/>
          <a:p>
            <a:fld id="{4B040C0A-D053-364E-B7C6-8F404CEBE1C0}" type="slidenum">
              <a:rPr lang="en-US" smtClean="0"/>
              <a:t>27</a:t>
            </a:fld>
            <a:endParaRPr lang="en-US"/>
          </a:p>
        </p:txBody>
      </p:sp>
    </p:spTree>
    <p:extLst>
      <p:ext uri="{BB962C8B-B14F-4D97-AF65-F5344CB8AC3E}">
        <p14:creationId xmlns:p14="http://schemas.microsoft.com/office/powerpoint/2010/main" val="318382891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my first day as the leader of the team, there was an “incident”.</a:t>
            </a:r>
          </a:p>
          <a:p>
            <a:endParaRPr lang="en-US" dirty="0"/>
          </a:p>
          <a:p>
            <a:r>
              <a:rPr lang="en-US" dirty="0"/>
              <a:t>&lt;explain what happened&gt;</a:t>
            </a:r>
          </a:p>
          <a:p>
            <a:endParaRPr lang="en-US" dirty="0"/>
          </a:p>
          <a:p>
            <a:r>
              <a:rPr lang="en-US" dirty="0"/>
              <a:t>I made mistakes.</a:t>
            </a:r>
          </a:p>
        </p:txBody>
      </p:sp>
      <p:sp>
        <p:nvSpPr>
          <p:cNvPr id="4" name="Slide Number Placeholder 3"/>
          <p:cNvSpPr>
            <a:spLocks noGrp="1"/>
          </p:cNvSpPr>
          <p:nvPr>
            <p:ph type="sldNum" sz="quarter" idx="5"/>
          </p:nvPr>
        </p:nvSpPr>
        <p:spPr/>
        <p:txBody>
          <a:bodyPr/>
          <a:lstStyle/>
          <a:p>
            <a:fld id="{4B040C0A-D053-364E-B7C6-8F404CEBE1C0}" type="slidenum">
              <a:rPr lang="en-US" smtClean="0"/>
              <a:t>28</a:t>
            </a:fld>
            <a:endParaRPr lang="en-US"/>
          </a:p>
        </p:txBody>
      </p:sp>
    </p:spTree>
    <p:extLst>
      <p:ext uri="{BB962C8B-B14F-4D97-AF65-F5344CB8AC3E}">
        <p14:creationId xmlns:p14="http://schemas.microsoft.com/office/powerpoint/2010/main" val="360169242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can’t make everyone happy. While my team was generally easy to deal with, there was a definitely forming and storming phase. I had to figure out how to make the transition from coder to leader. I also had to figure out how to figure out how to navigate the “we’re friends, BUT I also know how much you make” issue.</a:t>
            </a:r>
          </a:p>
          <a:p>
            <a:endParaRPr lang="en-US" dirty="0"/>
          </a:p>
          <a:p>
            <a:r>
              <a:rPr lang="en-US" dirty="0"/>
              <a:t>I had to have some difficult conversations. </a:t>
            </a:r>
          </a:p>
          <a:p>
            <a:endParaRPr lang="en-US" dirty="0"/>
          </a:p>
          <a:p>
            <a:r>
              <a:rPr lang="en-US" dirty="0"/>
              <a:t>Talk about being Amanda’s advocate (tie it back to servant leadership)</a:t>
            </a:r>
          </a:p>
        </p:txBody>
      </p:sp>
      <p:sp>
        <p:nvSpPr>
          <p:cNvPr id="4" name="Slide Number Placeholder 3"/>
          <p:cNvSpPr>
            <a:spLocks noGrp="1"/>
          </p:cNvSpPr>
          <p:nvPr>
            <p:ph type="sldNum" sz="quarter" idx="5"/>
          </p:nvPr>
        </p:nvSpPr>
        <p:spPr/>
        <p:txBody>
          <a:bodyPr/>
          <a:lstStyle/>
          <a:p>
            <a:fld id="{4B040C0A-D053-364E-B7C6-8F404CEBE1C0}" type="slidenum">
              <a:rPr lang="en-US" smtClean="0"/>
              <a:t>30</a:t>
            </a:fld>
            <a:endParaRPr lang="en-US"/>
          </a:p>
        </p:txBody>
      </p:sp>
    </p:spTree>
    <p:extLst>
      <p:ext uri="{BB962C8B-B14F-4D97-AF65-F5344CB8AC3E}">
        <p14:creationId xmlns:p14="http://schemas.microsoft.com/office/powerpoint/2010/main" val="421626982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 only was I a leader, I was also remote which brings a whole bunch of other challenges.</a:t>
            </a:r>
          </a:p>
          <a:p>
            <a:endParaRPr lang="en-US" dirty="0"/>
          </a:p>
          <a:p>
            <a:r>
              <a:rPr lang="en-US" dirty="0"/>
              <a:t>Frequent 1:1’s, but on the phone, sometimes with video. Can’t see body language. </a:t>
            </a:r>
          </a:p>
          <a:p>
            <a:endParaRPr lang="en-US" dirty="0"/>
          </a:p>
          <a:p>
            <a:r>
              <a:rPr lang="en-US" dirty="0"/>
              <a:t>Not around for the day-to-day banter.</a:t>
            </a:r>
          </a:p>
          <a:p>
            <a:endParaRPr lang="en-US" dirty="0"/>
          </a:p>
        </p:txBody>
      </p:sp>
      <p:sp>
        <p:nvSpPr>
          <p:cNvPr id="4" name="Slide Number Placeholder 3"/>
          <p:cNvSpPr>
            <a:spLocks noGrp="1"/>
          </p:cNvSpPr>
          <p:nvPr>
            <p:ph type="sldNum" sz="quarter" idx="5"/>
          </p:nvPr>
        </p:nvSpPr>
        <p:spPr/>
        <p:txBody>
          <a:bodyPr/>
          <a:lstStyle/>
          <a:p>
            <a:fld id="{4B040C0A-D053-364E-B7C6-8F404CEBE1C0}" type="slidenum">
              <a:rPr lang="en-US" smtClean="0"/>
              <a:t>31</a:t>
            </a:fld>
            <a:endParaRPr lang="en-US"/>
          </a:p>
        </p:txBody>
      </p:sp>
    </p:spTree>
    <p:extLst>
      <p:ext uri="{BB962C8B-B14F-4D97-AF65-F5344CB8AC3E}">
        <p14:creationId xmlns:p14="http://schemas.microsoft.com/office/powerpoint/2010/main" val="260230897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feedback from my team and from my peers was always extremely positive. A survey that was sent to all team members a couple times a year asking about leadership (and the company) was definitely an upward trend.</a:t>
            </a:r>
          </a:p>
          <a:p>
            <a:endParaRPr lang="en-US" dirty="0"/>
          </a:p>
          <a:p>
            <a:r>
              <a:rPr lang="en-US" dirty="0"/>
              <a:t>In one survey, I had 100% team participation (which wasn't necessarily the norm at the company) AND our team relations specialist (think HR) said I had some of the highest scores she'd seen.</a:t>
            </a:r>
          </a:p>
          <a:p>
            <a:endParaRPr lang="en-US" dirty="0"/>
          </a:p>
          <a:p>
            <a:r>
              <a:rPr lang="en-US" dirty="0"/>
              <a:t>Things were good.</a:t>
            </a:r>
          </a:p>
        </p:txBody>
      </p:sp>
      <p:sp>
        <p:nvSpPr>
          <p:cNvPr id="4" name="Slide Number Placeholder 3"/>
          <p:cNvSpPr>
            <a:spLocks noGrp="1"/>
          </p:cNvSpPr>
          <p:nvPr>
            <p:ph type="sldNum" sz="quarter" idx="5"/>
          </p:nvPr>
        </p:nvSpPr>
        <p:spPr/>
        <p:txBody>
          <a:bodyPr/>
          <a:lstStyle/>
          <a:p>
            <a:fld id="{4B040C0A-D053-364E-B7C6-8F404CEBE1C0}" type="slidenum">
              <a:rPr lang="en-US" smtClean="0"/>
              <a:t>33</a:t>
            </a:fld>
            <a:endParaRPr lang="en-US"/>
          </a:p>
        </p:txBody>
      </p:sp>
    </p:spTree>
    <p:extLst>
      <p:ext uri="{BB962C8B-B14F-4D97-AF65-F5344CB8AC3E}">
        <p14:creationId xmlns:p14="http://schemas.microsoft.com/office/powerpoint/2010/main" val="11564553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040C0A-D053-364E-B7C6-8F404CEBE1C0}" type="slidenum">
              <a:rPr lang="en-US" smtClean="0"/>
              <a:t>5</a:t>
            </a:fld>
            <a:endParaRPr lang="en-US"/>
          </a:p>
        </p:txBody>
      </p:sp>
    </p:spTree>
    <p:extLst>
      <p:ext uri="{BB962C8B-B14F-4D97-AF65-F5344CB8AC3E}">
        <p14:creationId xmlns:p14="http://schemas.microsoft.com/office/powerpoint/2010/main" val="346825400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had a lot of things to do – my schedule changed from mostly coding to mostly Outlook and chat and meetings.</a:t>
            </a:r>
          </a:p>
          <a:p>
            <a:endParaRPr lang="en-US" dirty="0"/>
          </a:p>
          <a:p>
            <a:r>
              <a:rPr lang="en-US" dirty="0"/>
              <a:t>Many days were solid meetings, with very little "doing".</a:t>
            </a:r>
          </a:p>
        </p:txBody>
      </p:sp>
      <p:sp>
        <p:nvSpPr>
          <p:cNvPr id="4" name="Slide Number Placeholder 3"/>
          <p:cNvSpPr>
            <a:spLocks noGrp="1"/>
          </p:cNvSpPr>
          <p:nvPr>
            <p:ph type="sldNum" sz="quarter" idx="5"/>
          </p:nvPr>
        </p:nvSpPr>
        <p:spPr/>
        <p:txBody>
          <a:bodyPr/>
          <a:lstStyle/>
          <a:p>
            <a:fld id="{4B040C0A-D053-364E-B7C6-8F404CEBE1C0}" type="slidenum">
              <a:rPr lang="en-US" smtClean="0"/>
              <a:t>34</a:t>
            </a:fld>
            <a:endParaRPr lang="en-US"/>
          </a:p>
        </p:txBody>
      </p:sp>
    </p:spTree>
    <p:extLst>
      <p:ext uri="{BB962C8B-B14F-4D97-AF65-F5344CB8AC3E}">
        <p14:creationId xmlns:p14="http://schemas.microsoft.com/office/powerpoint/2010/main" val="162211732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was lucky in that this company invested a LOT of time and money into its leaders. From the start, aspiring leaders had a path. In fact, in the months leading up to my leader interview, I started taking courses on leadership – they were focused on leading myself because if you can’t leader yourself, how can you lead a team.</a:t>
            </a:r>
          </a:p>
          <a:p>
            <a:endParaRPr lang="en-US" dirty="0"/>
          </a:p>
          <a:p>
            <a:r>
              <a:rPr lang="en-US" dirty="0"/>
              <a:t>This particular course focused on a time management, SMART goals, how to write emails, how to leave a good voice mail, etc.</a:t>
            </a:r>
          </a:p>
          <a:p>
            <a:endParaRPr lang="en-US" dirty="0"/>
          </a:p>
          <a:p>
            <a:r>
              <a:rPr lang="en-US" dirty="0"/>
              <a:t>After I became a leader, I was immediately enrolled in an 8-month course where I was randomly grouped with other new leaders. I had never met them before that day. In the first 2 minutes we had to come up with a team name. In the next two minutes, we had to come up with a touchdown dance. Yea, it was as dumb as it sounds. I have no problem at all getting up in front of a group like this, but do NOT ask me to get up in front of a large group and act silly. </a:t>
            </a:r>
          </a:p>
          <a:p>
            <a:endParaRPr lang="en-US" dirty="0"/>
          </a:p>
          <a:p>
            <a:r>
              <a:rPr lang="en-US" dirty="0"/>
              <a:t>Over the course of the 8 months, we had classes on leadership, emotional intelligence, diversity and more. We also had assignments.</a:t>
            </a:r>
          </a:p>
          <a:p>
            <a:endParaRPr lang="en-US" dirty="0"/>
          </a:p>
          <a:p>
            <a:r>
              <a:rPr lang="en-US" dirty="0"/>
              <a:t>There was a competition among all the different teams (6 total teams). In the end, it was a great experience. </a:t>
            </a:r>
          </a:p>
          <a:p>
            <a:endParaRPr lang="en-US" dirty="0"/>
          </a:p>
          <a:p>
            <a:r>
              <a:rPr lang="en-US" dirty="0"/>
              <a:t>One of the other things I did when I took on the new role was to sign up for a leadership coach. (Talk about Martin)</a:t>
            </a:r>
          </a:p>
        </p:txBody>
      </p:sp>
      <p:sp>
        <p:nvSpPr>
          <p:cNvPr id="4" name="Slide Number Placeholder 3"/>
          <p:cNvSpPr>
            <a:spLocks noGrp="1"/>
          </p:cNvSpPr>
          <p:nvPr>
            <p:ph type="sldNum" sz="quarter" idx="5"/>
          </p:nvPr>
        </p:nvSpPr>
        <p:spPr/>
        <p:txBody>
          <a:bodyPr/>
          <a:lstStyle/>
          <a:p>
            <a:fld id="{4B040C0A-D053-364E-B7C6-8F404CEBE1C0}" type="slidenum">
              <a:rPr lang="en-US" smtClean="0"/>
              <a:t>35</a:t>
            </a:fld>
            <a:endParaRPr lang="en-US"/>
          </a:p>
        </p:txBody>
      </p:sp>
    </p:spTree>
    <p:extLst>
      <p:ext uri="{BB962C8B-B14F-4D97-AF65-F5344CB8AC3E}">
        <p14:creationId xmlns:p14="http://schemas.microsoft.com/office/powerpoint/2010/main" val="136408077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040C0A-D053-364E-B7C6-8F404CEBE1C0}" type="slidenum">
              <a:rPr lang="en-US" smtClean="0"/>
              <a:t>37</a:t>
            </a:fld>
            <a:endParaRPr lang="en-US"/>
          </a:p>
        </p:txBody>
      </p:sp>
    </p:spTree>
    <p:extLst>
      <p:ext uri="{BB962C8B-B14F-4D97-AF65-F5344CB8AC3E}">
        <p14:creationId xmlns:p14="http://schemas.microsoft.com/office/powerpoint/2010/main" val="24213762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Leading my team was never that difficult. Working with my peers was always a good experience. </a:t>
            </a:r>
          </a:p>
          <a:p>
            <a:endParaRPr lang="en-US" dirty="0"/>
          </a:p>
          <a:p>
            <a:r>
              <a:rPr lang="en-US" dirty="0"/>
              <a:t>Leading up was different. I struggled with the expectations that I do more, that I get involved in larger initiatives, that I DRIVE something.</a:t>
            </a:r>
          </a:p>
        </p:txBody>
      </p:sp>
      <p:sp>
        <p:nvSpPr>
          <p:cNvPr id="4" name="Slide Number Placeholder 3"/>
          <p:cNvSpPr>
            <a:spLocks noGrp="1"/>
          </p:cNvSpPr>
          <p:nvPr>
            <p:ph type="sldNum" sz="quarter" idx="5"/>
          </p:nvPr>
        </p:nvSpPr>
        <p:spPr/>
        <p:txBody>
          <a:bodyPr/>
          <a:lstStyle/>
          <a:p>
            <a:fld id="{4B040C0A-D053-364E-B7C6-8F404CEBE1C0}" type="slidenum">
              <a:rPr lang="en-US" smtClean="0"/>
              <a:t>39</a:t>
            </a:fld>
            <a:endParaRPr lang="en-US"/>
          </a:p>
        </p:txBody>
      </p:sp>
    </p:spTree>
    <p:extLst>
      <p:ext uri="{BB962C8B-B14F-4D97-AF65-F5344CB8AC3E}">
        <p14:creationId xmlns:p14="http://schemas.microsoft.com/office/powerpoint/2010/main" val="368905250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didn’t want to climb any ladders. I just wanted to lead my team.</a:t>
            </a:r>
          </a:p>
        </p:txBody>
      </p:sp>
      <p:sp>
        <p:nvSpPr>
          <p:cNvPr id="4" name="Slide Number Placeholder 3"/>
          <p:cNvSpPr>
            <a:spLocks noGrp="1"/>
          </p:cNvSpPr>
          <p:nvPr>
            <p:ph type="sldNum" sz="quarter" idx="5"/>
          </p:nvPr>
        </p:nvSpPr>
        <p:spPr/>
        <p:txBody>
          <a:bodyPr/>
          <a:lstStyle/>
          <a:p>
            <a:fld id="{4B040C0A-D053-364E-B7C6-8F404CEBE1C0}" type="slidenum">
              <a:rPr lang="en-US" smtClean="0"/>
              <a:t>40</a:t>
            </a:fld>
            <a:endParaRPr lang="en-US"/>
          </a:p>
        </p:txBody>
      </p:sp>
    </p:spTree>
    <p:extLst>
      <p:ext uri="{BB962C8B-B14F-4D97-AF65-F5344CB8AC3E}">
        <p14:creationId xmlns:p14="http://schemas.microsoft.com/office/powerpoint/2010/main" val="313026554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so, here's where it gets a little more personal. Turning 30 didn't bother me. Turning 40 didn't bother me. Turning 45 was different, and I turned 45 at about the 18-month mark as a leader on the team.</a:t>
            </a:r>
            <a:br>
              <a:rPr lang="en-US" dirty="0"/>
            </a:br>
            <a:br>
              <a:rPr lang="en-US" dirty="0"/>
            </a:br>
            <a:r>
              <a:rPr lang="en-US" dirty="0"/>
              <a:t>I realized I was firmly middle age IF I live to be 90. I can't kid myself about this anymore. This led to a lot of difficult questions about life and work. What did I really want to be doing - with life and with work.</a:t>
            </a:r>
            <a:br>
              <a:rPr lang="en-US" dirty="0"/>
            </a:br>
            <a:br>
              <a:rPr lang="en-US" dirty="0"/>
            </a:br>
            <a:r>
              <a:rPr lang="en-US" dirty="0"/>
              <a:t>I melted down - that mid-life crisis thing is real.</a:t>
            </a:r>
            <a:br>
              <a:rPr lang="en-US" dirty="0"/>
            </a:br>
            <a:br>
              <a:rPr lang="en-US" dirty="0"/>
            </a:br>
            <a:endParaRPr lang="en-US" dirty="0"/>
          </a:p>
        </p:txBody>
      </p:sp>
      <p:sp>
        <p:nvSpPr>
          <p:cNvPr id="4" name="Slide Number Placeholder 3"/>
          <p:cNvSpPr>
            <a:spLocks noGrp="1"/>
          </p:cNvSpPr>
          <p:nvPr>
            <p:ph type="sldNum" sz="quarter" idx="5"/>
          </p:nvPr>
        </p:nvSpPr>
        <p:spPr/>
        <p:txBody>
          <a:bodyPr/>
          <a:lstStyle/>
          <a:p>
            <a:fld id="{4B040C0A-D053-364E-B7C6-8F404CEBE1C0}" type="slidenum">
              <a:rPr lang="en-US" smtClean="0"/>
              <a:t>41</a:t>
            </a:fld>
            <a:endParaRPr lang="en-US"/>
          </a:p>
        </p:txBody>
      </p:sp>
    </p:spTree>
    <p:extLst>
      <p:ext uri="{BB962C8B-B14F-4D97-AF65-F5344CB8AC3E}">
        <p14:creationId xmlns:p14="http://schemas.microsoft.com/office/powerpoint/2010/main" val="140892305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Happiness was leading my team. Working with them, helping them grow, NOT all the other stuff.</a:t>
            </a:r>
          </a:p>
        </p:txBody>
      </p:sp>
      <p:sp>
        <p:nvSpPr>
          <p:cNvPr id="4" name="Slide Number Placeholder 3"/>
          <p:cNvSpPr>
            <a:spLocks noGrp="1"/>
          </p:cNvSpPr>
          <p:nvPr>
            <p:ph type="sldNum" sz="quarter" idx="5"/>
          </p:nvPr>
        </p:nvSpPr>
        <p:spPr/>
        <p:txBody>
          <a:bodyPr/>
          <a:lstStyle/>
          <a:p>
            <a:fld id="{4B040C0A-D053-364E-B7C6-8F404CEBE1C0}" type="slidenum">
              <a:rPr lang="en-US" smtClean="0"/>
              <a:t>42</a:t>
            </a:fld>
            <a:endParaRPr lang="en-US"/>
          </a:p>
        </p:txBody>
      </p:sp>
    </p:spTree>
    <p:extLst>
      <p:ext uri="{BB962C8B-B14F-4D97-AF65-F5344CB8AC3E}">
        <p14:creationId xmlns:p14="http://schemas.microsoft.com/office/powerpoint/2010/main" val="72728571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missed this. </a:t>
            </a:r>
          </a:p>
        </p:txBody>
      </p:sp>
      <p:sp>
        <p:nvSpPr>
          <p:cNvPr id="4" name="Slide Number Placeholder 3"/>
          <p:cNvSpPr>
            <a:spLocks noGrp="1"/>
          </p:cNvSpPr>
          <p:nvPr>
            <p:ph type="sldNum" sz="quarter" idx="5"/>
          </p:nvPr>
        </p:nvSpPr>
        <p:spPr/>
        <p:txBody>
          <a:bodyPr/>
          <a:lstStyle/>
          <a:p>
            <a:fld id="{4B040C0A-D053-364E-B7C6-8F404CEBE1C0}" type="slidenum">
              <a:rPr lang="en-US" smtClean="0"/>
              <a:t>43</a:t>
            </a:fld>
            <a:endParaRPr lang="en-US"/>
          </a:p>
        </p:txBody>
      </p:sp>
    </p:spTree>
    <p:extLst>
      <p:ext uri="{BB962C8B-B14F-4D97-AF65-F5344CB8AC3E}">
        <p14:creationId xmlns:p14="http://schemas.microsoft.com/office/powerpoint/2010/main" val="277234692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started to seriously consider it, but it still wasn’t a simple choice. I needed a Why.</a:t>
            </a:r>
          </a:p>
        </p:txBody>
      </p:sp>
      <p:sp>
        <p:nvSpPr>
          <p:cNvPr id="4" name="Slide Number Placeholder 3"/>
          <p:cNvSpPr>
            <a:spLocks noGrp="1"/>
          </p:cNvSpPr>
          <p:nvPr>
            <p:ph type="sldNum" sz="quarter" idx="5"/>
          </p:nvPr>
        </p:nvSpPr>
        <p:spPr/>
        <p:txBody>
          <a:bodyPr/>
          <a:lstStyle/>
          <a:p>
            <a:fld id="{4B040C0A-D053-364E-B7C6-8F404CEBE1C0}" type="slidenum">
              <a:rPr lang="en-US" smtClean="0"/>
              <a:t>47</a:t>
            </a:fld>
            <a:endParaRPr lang="en-US"/>
          </a:p>
        </p:txBody>
      </p:sp>
    </p:spTree>
    <p:extLst>
      <p:ext uri="{BB962C8B-B14F-4D97-AF65-F5344CB8AC3E}">
        <p14:creationId xmlns:p14="http://schemas.microsoft.com/office/powerpoint/2010/main" val="34220938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040C0A-D053-364E-B7C6-8F404CEBE1C0}" type="slidenum">
              <a:rPr lang="en-US" smtClean="0"/>
              <a:t>48</a:t>
            </a:fld>
            <a:endParaRPr lang="en-US"/>
          </a:p>
        </p:txBody>
      </p:sp>
    </p:spTree>
    <p:extLst>
      <p:ext uri="{BB962C8B-B14F-4D97-AF65-F5344CB8AC3E}">
        <p14:creationId xmlns:p14="http://schemas.microsoft.com/office/powerpoint/2010/main" val="21472451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Traditional leadership generally involves the accumulation and exercise of power by one at the “top of the pyramid.” </a:t>
            </a:r>
          </a:p>
          <a:p>
            <a:endParaRPr lang="en-US" dirty="0"/>
          </a:p>
          <a:p>
            <a:r>
              <a:rPr lang="en-US" dirty="0"/>
              <a:t>Leadership is NOT being a dictator.</a:t>
            </a:r>
          </a:p>
          <a:p>
            <a:endParaRPr lang="en-US" dirty="0"/>
          </a:p>
          <a:p>
            <a:r>
              <a:rPr lang="en-US" dirty="0"/>
              <a:t>It’s not about holding power over people. It’s not about building your kingdom so YOU get ahead.</a:t>
            </a:r>
          </a:p>
          <a:p>
            <a:endParaRPr lang="en-US" dirty="0"/>
          </a:p>
        </p:txBody>
      </p:sp>
      <p:sp>
        <p:nvSpPr>
          <p:cNvPr id="4" name="Slide Number Placeholder 3"/>
          <p:cNvSpPr>
            <a:spLocks noGrp="1"/>
          </p:cNvSpPr>
          <p:nvPr>
            <p:ph type="sldNum" sz="quarter" idx="5"/>
          </p:nvPr>
        </p:nvSpPr>
        <p:spPr/>
        <p:txBody>
          <a:bodyPr/>
          <a:lstStyle/>
          <a:p>
            <a:fld id="{4B040C0A-D053-364E-B7C6-8F404CEBE1C0}" type="slidenum">
              <a:rPr lang="en-US" smtClean="0"/>
              <a:t>6</a:t>
            </a:fld>
            <a:endParaRPr lang="en-US"/>
          </a:p>
        </p:txBody>
      </p:sp>
    </p:spTree>
    <p:extLst>
      <p:ext uri="{BB962C8B-B14F-4D97-AF65-F5344CB8AC3E}">
        <p14:creationId xmlns:p14="http://schemas.microsoft.com/office/powerpoint/2010/main" val="333738957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040C0A-D053-364E-B7C6-8F404CEBE1C0}" type="slidenum">
              <a:rPr lang="en-US" smtClean="0"/>
              <a:t>49</a:t>
            </a:fld>
            <a:endParaRPr lang="en-US"/>
          </a:p>
        </p:txBody>
      </p:sp>
    </p:spTree>
    <p:extLst>
      <p:ext uri="{BB962C8B-B14F-4D97-AF65-F5344CB8AC3E}">
        <p14:creationId xmlns:p14="http://schemas.microsoft.com/office/powerpoint/2010/main" val="38480325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By comparison, the servant-leader shares power, puts the needs of others first and helps people develop and perform as highly as possible.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You do NOT need a title to be a servant leader.</a:t>
            </a:r>
          </a:p>
          <a:p>
            <a:endParaRPr lang="en-US" dirty="0"/>
          </a:p>
        </p:txBody>
      </p:sp>
      <p:sp>
        <p:nvSpPr>
          <p:cNvPr id="4" name="Slide Number Placeholder 3"/>
          <p:cNvSpPr>
            <a:spLocks noGrp="1"/>
          </p:cNvSpPr>
          <p:nvPr>
            <p:ph type="sldNum" sz="quarter" idx="5"/>
          </p:nvPr>
        </p:nvSpPr>
        <p:spPr/>
        <p:txBody>
          <a:bodyPr/>
          <a:lstStyle/>
          <a:p>
            <a:fld id="{4B040C0A-D053-364E-B7C6-8F404CEBE1C0}" type="slidenum">
              <a:rPr lang="en-US" smtClean="0"/>
              <a:t>7</a:t>
            </a:fld>
            <a:endParaRPr lang="en-US"/>
          </a:p>
        </p:txBody>
      </p:sp>
    </p:spTree>
    <p:extLst>
      <p:ext uri="{BB962C8B-B14F-4D97-AF65-F5344CB8AC3E}">
        <p14:creationId xmlns:p14="http://schemas.microsoft.com/office/powerpoint/2010/main" val="23354005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040C0A-D053-364E-B7C6-8F404CEBE1C0}" type="slidenum">
              <a:rPr lang="en-US" smtClean="0"/>
              <a:t>8</a:t>
            </a:fld>
            <a:endParaRPr lang="en-US"/>
          </a:p>
        </p:txBody>
      </p:sp>
    </p:spTree>
    <p:extLst>
      <p:ext uri="{BB962C8B-B14F-4D97-AF65-F5344CB8AC3E}">
        <p14:creationId xmlns:p14="http://schemas.microsoft.com/office/powerpoint/2010/main" val="31639141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am a huge believer that leaders should be celebrating the successes of the team and taking full responsibility for any failures. Leadership is about protecting your team. It’s about helping them grow and removing obstacles. It’s not about building your kingdom.</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Story about Igor… (I want to be a leader so I can tell people what to do and how to do it)</a:t>
            </a:r>
          </a:p>
          <a:p>
            <a:endParaRPr lang="en-US" dirty="0"/>
          </a:p>
        </p:txBody>
      </p:sp>
      <p:sp>
        <p:nvSpPr>
          <p:cNvPr id="4" name="Slide Number Placeholder 3"/>
          <p:cNvSpPr>
            <a:spLocks noGrp="1"/>
          </p:cNvSpPr>
          <p:nvPr>
            <p:ph type="sldNum" sz="quarter" idx="5"/>
          </p:nvPr>
        </p:nvSpPr>
        <p:spPr/>
        <p:txBody>
          <a:bodyPr/>
          <a:lstStyle/>
          <a:p>
            <a:fld id="{4B040C0A-D053-364E-B7C6-8F404CEBE1C0}" type="slidenum">
              <a:rPr lang="en-US" smtClean="0"/>
              <a:t>9</a:t>
            </a:fld>
            <a:endParaRPr lang="en-US"/>
          </a:p>
        </p:txBody>
      </p:sp>
    </p:spTree>
    <p:extLst>
      <p:ext uri="{BB962C8B-B14F-4D97-AF65-F5344CB8AC3E}">
        <p14:creationId xmlns:p14="http://schemas.microsoft.com/office/powerpoint/2010/main" val="14617530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Like I said, I started out in the early-to-mid 90's. Most of what I did involved Visual Basic - versions 2-6. I worked at some cool places, writing some cool software. </a:t>
            </a:r>
          </a:p>
          <a:p>
            <a:endParaRPr lang="en-US" dirty="0"/>
          </a:p>
          <a:p>
            <a:r>
              <a:rPr lang="en-US" dirty="0"/>
              <a:t>In 2000, I took on the role of Project Director for a consulting company. Basically, I was a glorified tech lead. I didn't have the ability to hire, fire or give people raises. I did have team members come to me with personal problems, and honestly, in my late 20s, I was not even close to being prepared to deal with that kind of thing. </a:t>
            </a:r>
          </a:p>
          <a:p>
            <a:endParaRPr lang="en-US" dirty="0"/>
          </a:p>
        </p:txBody>
      </p:sp>
      <p:sp>
        <p:nvSpPr>
          <p:cNvPr id="4" name="Slide Number Placeholder 3"/>
          <p:cNvSpPr>
            <a:spLocks noGrp="1"/>
          </p:cNvSpPr>
          <p:nvPr>
            <p:ph type="sldNum" sz="quarter" idx="5"/>
          </p:nvPr>
        </p:nvSpPr>
        <p:spPr/>
        <p:txBody>
          <a:bodyPr/>
          <a:lstStyle/>
          <a:p>
            <a:fld id="{4B040C0A-D053-364E-B7C6-8F404CEBE1C0}" type="slidenum">
              <a:rPr lang="en-US" smtClean="0"/>
              <a:t>10</a:t>
            </a:fld>
            <a:endParaRPr lang="en-US"/>
          </a:p>
        </p:txBody>
      </p:sp>
    </p:spTree>
    <p:extLst>
      <p:ext uri="{BB962C8B-B14F-4D97-AF65-F5344CB8AC3E}">
        <p14:creationId xmlns:p14="http://schemas.microsoft.com/office/powerpoint/2010/main" val="23065735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Like I said, I started out in the early-to-mid 90's. Most of what I did involved Visual Basic - versions 2-6. I worked at some cool places, writing some cool software. </a:t>
            </a:r>
          </a:p>
          <a:p>
            <a:endParaRPr lang="en-US" dirty="0"/>
          </a:p>
          <a:p>
            <a:r>
              <a:rPr lang="en-US" dirty="0"/>
              <a:t>In 2000, I took on the role of Project Director for a consulting company. Basically, I was a glorified tech lead. I didn't have the ability to hire, fire or give people raises. I did have team members come to me with personal problems, and honestly, in my late 20s, I was not even close to being prepared to deal with that kind of thing. </a:t>
            </a:r>
          </a:p>
          <a:p>
            <a:endParaRPr lang="en-US" dirty="0"/>
          </a:p>
        </p:txBody>
      </p:sp>
      <p:sp>
        <p:nvSpPr>
          <p:cNvPr id="4" name="Slide Number Placeholder 3"/>
          <p:cNvSpPr>
            <a:spLocks noGrp="1"/>
          </p:cNvSpPr>
          <p:nvPr>
            <p:ph type="sldNum" sz="quarter" idx="5"/>
          </p:nvPr>
        </p:nvSpPr>
        <p:spPr/>
        <p:txBody>
          <a:bodyPr/>
          <a:lstStyle/>
          <a:p>
            <a:fld id="{4B040C0A-D053-364E-B7C6-8F404CEBE1C0}" type="slidenum">
              <a:rPr lang="en-US" smtClean="0"/>
              <a:t>11</a:t>
            </a:fld>
            <a:endParaRPr lang="en-US"/>
          </a:p>
        </p:txBody>
      </p:sp>
    </p:spTree>
    <p:extLst>
      <p:ext uri="{BB962C8B-B14F-4D97-AF65-F5344CB8AC3E}">
        <p14:creationId xmlns:p14="http://schemas.microsoft.com/office/powerpoint/2010/main" val="2470464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1E5CC1-A4BF-5B40-91D3-F5894D8CAFA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4B8C9D9-7F8D-5448-8D51-3578B4CEC5E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DB033B7-D0AA-9C45-AC2B-3F9A17EF67F2}"/>
              </a:ext>
            </a:extLst>
          </p:cNvPr>
          <p:cNvSpPr>
            <a:spLocks noGrp="1"/>
          </p:cNvSpPr>
          <p:nvPr>
            <p:ph type="dt" sz="half" idx="10"/>
          </p:nvPr>
        </p:nvSpPr>
        <p:spPr/>
        <p:txBody>
          <a:bodyPr/>
          <a:lstStyle/>
          <a:p>
            <a:fld id="{88CFD134-6D7D-6345-ABB8-53A69C978189}" type="datetimeFigureOut">
              <a:rPr lang="en-US" smtClean="0"/>
              <a:t>7/2/23</a:t>
            </a:fld>
            <a:endParaRPr lang="en-US"/>
          </a:p>
        </p:txBody>
      </p:sp>
      <p:sp>
        <p:nvSpPr>
          <p:cNvPr id="5" name="Footer Placeholder 4">
            <a:extLst>
              <a:ext uri="{FF2B5EF4-FFF2-40B4-BE49-F238E27FC236}">
                <a16:creationId xmlns:a16="http://schemas.microsoft.com/office/drawing/2014/main" id="{92D9470C-7FB4-044F-B5C8-5D2A8CF2A55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E97F829-70ED-6945-89F1-EEDE0426887F}"/>
              </a:ext>
            </a:extLst>
          </p:cNvPr>
          <p:cNvSpPr>
            <a:spLocks noGrp="1"/>
          </p:cNvSpPr>
          <p:nvPr>
            <p:ph type="sldNum" sz="quarter" idx="12"/>
          </p:nvPr>
        </p:nvSpPr>
        <p:spPr/>
        <p:txBody>
          <a:bodyPr/>
          <a:lstStyle/>
          <a:p>
            <a:fld id="{B8ADFD25-FE8E-C041-AEAC-2BF781242702}" type="slidenum">
              <a:rPr lang="en-US" smtClean="0"/>
              <a:t>‹#›</a:t>
            </a:fld>
            <a:endParaRPr lang="en-US"/>
          </a:p>
        </p:txBody>
      </p:sp>
    </p:spTree>
    <p:extLst>
      <p:ext uri="{BB962C8B-B14F-4D97-AF65-F5344CB8AC3E}">
        <p14:creationId xmlns:p14="http://schemas.microsoft.com/office/powerpoint/2010/main" val="30288196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3CD4F2-1B63-4841-9770-3A54F34E225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EA352B4-C607-384B-8113-57824FAFEB3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304DAF4-DF35-3546-96E6-24A6147AC3AE}"/>
              </a:ext>
            </a:extLst>
          </p:cNvPr>
          <p:cNvSpPr>
            <a:spLocks noGrp="1"/>
          </p:cNvSpPr>
          <p:nvPr>
            <p:ph type="dt" sz="half" idx="10"/>
          </p:nvPr>
        </p:nvSpPr>
        <p:spPr/>
        <p:txBody>
          <a:bodyPr/>
          <a:lstStyle/>
          <a:p>
            <a:fld id="{88CFD134-6D7D-6345-ABB8-53A69C978189}" type="datetimeFigureOut">
              <a:rPr lang="en-US" smtClean="0"/>
              <a:t>7/2/23</a:t>
            </a:fld>
            <a:endParaRPr lang="en-US"/>
          </a:p>
        </p:txBody>
      </p:sp>
      <p:sp>
        <p:nvSpPr>
          <p:cNvPr id="5" name="Footer Placeholder 4">
            <a:extLst>
              <a:ext uri="{FF2B5EF4-FFF2-40B4-BE49-F238E27FC236}">
                <a16:creationId xmlns:a16="http://schemas.microsoft.com/office/drawing/2014/main" id="{FDCDD752-07E1-E64F-B030-CA4F45B858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8ED86AF-4811-764A-88CF-EB891F2CB2F0}"/>
              </a:ext>
            </a:extLst>
          </p:cNvPr>
          <p:cNvSpPr>
            <a:spLocks noGrp="1"/>
          </p:cNvSpPr>
          <p:nvPr>
            <p:ph type="sldNum" sz="quarter" idx="12"/>
          </p:nvPr>
        </p:nvSpPr>
        <p:spPr/>
        <p:txBody>
          <a:bodyPr/>
          <a:lstStyle/>
          <a:p>
            <a:fld id="{B8ADFD25-FE8E-C041-AEAC-2BF781242702}" type="slidenum">
              <a:rPr lang="en-US" smtClean="0"/>
              <a:t>‹#›</a:t>
            </a:fld>
            <a:endParaRPr lang="en-US"/>
          </a:p>
        </p:txBody>
      </p:sp>
    </p:spTree>
    <p:extLst>
      <p:ext uri="{BB962C8B-B14F-4D97-AF65-F5344CB8AC3E}">
        <p14:creationId xmlns:p14="http://schemas.microsoft.com/office/powerpoint/2010/main" val="4536950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EC4D52B-EC8D-C94F-90BA-FDE307DD6C4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24EB86C-A34A-0845-8039-182A53EE589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3334BB8-3B4E-254B-B98D-F9184C40754E}"/>
              </a:ext>
            </a:extLst>
          </p:cNvPr>
          <p:cNvSpPr>
            <a:spLocks noGrp="1"/>
          </p:cNvSpPr>
          <p:nvPr>
            <p:ph type="dt" sz="half" idx="10"/>
          </p:nvPr>
        </p:nvSpPr>
        <p:spPr/>
        <p:txBody>
          <a:bodyPr/>
          <a:lstStyle/>
          <a:p>
            <a:fld id="{88CFD134-6D7D-6345-ABB8-53A69C978189}" type="datetimeFigureOut">
              <a:rPr lang="en-US" smtClean="0"/>
              <a:t>7/2/23</a:t>
            </a:fld>
            <a:endParaRPr lang="en-US"/>
          </a:p>
        </p:txBody>
      </p:sp>
      <p:sp>
        <p:nvSpPr>
          <p:cNvPr id="5" name="Footer Placeholder 4">
            <a:extLst>
              <a:ext uri="{FF2B5EF4-FFF2-40B4-BE49-F238E27FC236}">
                <a16:creationId xmlns:a16="http://schemas.microsoft.com/office/drawing/2014/main" id="{1F5E2EFE-0DE5-1744-ACE3-48FF92FB68B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5DB508E-64E3-B245-9FA4-EF0BC9887530}"/>
              </a:ext>
            </a:extLst>
          </p:cNvPr>
          <p:cNvSpPr>
            <a:spLocks noGrp="1"/>
          </p:cNvSpPr>
          <p:nvPr>
            <p:ph type="sldNum" sz="quarter" idx="12"/>
          </p:nvPr>
        </p:nvSpPr>
        <p:spPr/>
        <p:txBody>
          <a:bodyPr/>
          <a:lstStyle/>
          <a:p>
            <a:fld id="{B8ADFD25-FE8E-C041-AEAC-2BF781242702}" type="slidenum">
              <a:rPr lang="en-US" smtClean="0"/>
              <a:t>‹#›</a:t>
            </a:fld>
            <a:endParaRPr lang="en-US"/>
          </a:p>
        </p:txBody>
      </p:sp>
    </p:spTree>
    <p:extLst>
      <p:ext uri="{BB962C8B-B14F-4D97-AF65-F5344CB8AC3E}">
        <p14:creationId xmlns:p14="http://schemas.microsoft.com/office/powerpoint/2010/main" val="12488604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3F512B-397B-A243-9F21-F6A92D03310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A068EFC-CAF5-0D4A-95F1-B522B01E05B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E8EC803-062E-2143-A756-D5C834B6598A}"/>
              </a:ext>
            </a:extLst>
          </p:cNvPr>
          <p:cNvSpPr>
            <a:spLocks noGrp="1"/>
          </p:cNvSpPr>
          <p:nvPr>
            <p:ph type="dt" sz="half" idx="10"/>
          </p:nvPr>
        </p:nvSpPr>
        <p:spPr/>
        <p:txBody>
          <a:bodyPr/>
          <a:lstStyle/>
          <a:p>
            <a:fld id="{88CFD134-6D7D-6345-ABB8-53A69C978189}" type="datetimeFigureOut">
              <a:rPr lang="en-US" smtClean="0"/>
              <a:t>7/2/23</a:t>
            </a:fld>
            <a:endParaRPr lang="en-US"/>
          </a:p>
        </p:txBody>
      </p:sp>
      <p:sp>
        <p:nvSpPr>
          <p:cNvPr id="5" name="Footer Placeholder 4">
            <a:extLst>
              <a:ext uri="{FF2B5EF4-FFF2-40B4-BE49-F238E27FC236}">
                <a16:creationId xmlns:a16="http://schemas.microsoft.com/office/drawing/2014/main" id="{87C9ADF3-0245-3240-AD4A-C4069563DC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505B59-F8C5-9D4B-901D-7241C5B4C175}"/>
              </a:ext>
            </a:extLst>
          </p:cNvPr>
          <p:cNvSpPr>
            <a:spLocks noGrp="1"/>
          </p:cNvSpPr>
          <p:nvPr>
            <p:ph type="sldNum" sz="quarter" idx="12"/>
          </p:nvPr>
        </p:nvSpPr>
        <p:spPr/>
        <p:txBody>
          <a:bodyPr/>
          <a:lstStyle/>
          <a:p>
            <a:fld id="{B8ADFD25-FE8E-C041-AEAC-2BF781242702}" type="slidenum">
              <a:rPr lang="en-US" smtClean="0"/>
              <a:t>‹#›</a:t>
            </a:fld>
            <a:endParaRPr lang="en-US"/>
          </a:p>
        </p:txBody>
      </p:sp>
    </p:spTree>
    <p:extLst>
      <p:ext uri="{BB962C8B-B14F-4D97-AF65-F5344CB8AC3E}">
        <p14:creationId xmlns:p14="http://schemas.microsoft.com/office/powerpoint/2010/main" val="38321439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2D0F59-B5D4-C445-A3AA-8E4CD121E84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C003249-EB05-9F41-A8E1-242B7D0826A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C3F3C7B-886C-4C48-989A-F852A7961C4A}"/>
              </a:ext>
            </a:extLst>
          </p:cNvPr>
          <p:cNvSpPr>
            <a:spLocks noGrp="1"/>
          </p:cNvSpPr>
          <p:nvPr>
            <p:ph type="dt" sz="half" idx="10"/>
          </p:nvPr>
        </p:nvSpPr>
        <p:spPr/>
        <p:txBody>
          <a:bodyPr/>
          <a:lstStyle/>
          <a:p>
            <a:fld id="{88CFD134-6D7D-6345-ABB8-53A69C978189}" type="datetimeFigureOut">
              <a:rPr lang="en-US" smtClean="0"/>
              <a:t>7/2/23</a:t>
            </a:fld>
            <a:endParaRPr lang="en-US"/>
          </a:p>
        </p:txBody>
      </p:sp>
      <p:sp>
        <p:nvSpPr>
          <p:cNvPr id="5" name="Footer Placeholder 4">
            <a:extLst>
              <a:ext uri="{FF2B5EF4-FFF2-40B4-BE49-F238E27FC236}">
                <a16:creationId xmlns:a16="http://schemas.microsoft.com/office/drawing/2014/main" id="{8DB82ACD-F7D9-7949-B7F4-B08B1447C8C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F17077A-B877-9F44-9DA5-DC1AAD060708}"/>
              </a:ext>
            </a:extLst>
          </p:cNvPr>
          <p:cNvSpPr>
            <a:spLocks noGrp="1"/>
          </p:cNvSpPr>
          <p:nvPr>
            <p:ph type="sldNum" sz="quarter" idx="12"/>
          </p:nvPr>
        </p:nvSpPr>
        <p:spPr/>
        <p:txBody>
          <a:bodyPr/>
          <a:lstStyle/>
          <a:p>
            <a:fld id="{B8ADFD25-FE8E-C041-AEAC-2BF781242702}" type="slidenum">
              <a:rPr lang="en-US" smtClean="0"/>
              <a:t>‹#›</a:t>
            </a:fld>
            <a:endParaRPr lang="en-US"/>
          </a:p>
        </p:txBody>
      </p:sp>
    </p:spTree>
    <p:extLst>
      <p:ext uri="{BB962C8B-B14F-4D97-AF65-F5344CB8AC3E}">
        <p14:creationId xmlns:p14="http://schemas.microsoft.com/office/powerpoint/2010/main" val="4642426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17462D-D907-CF45-A0DD-A0966DBD248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A48AF80-A279-F04C-9771-3888D3BC74E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A63B058-FB0F-0540-BC68-AA6F0531A70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54FA640-FBD1-B040-B409-37D80B18005D}"/>
              </a:ext>
            </a:extLst>
          </p:cNvPr>
          <p:cNvSpPr>
            <a:spLocks noGrp="1"/>
          </p:cNvSpPr>
          <p:nvPr>
            <p:ph type="dt" sz="half" idx="10"/>
          </p:nvPr>
        </p:nvSpPr>
        <p:spPr/>
        <p:txBody>
          <a:bodyPr/>
          <a:lstStyle/>
          <a:p>
            <a:fld id="{88CFD134-6D7D-6345-ABB8-53A69C978189}" type="datetimeFigureOut">
              <a:rPr lang="en-US" smtClean="0"/>
              <a:t>7/2/23</a:t>
            </a:fld>
            <a:endParaRPr lang="en-US"/>
          </a:p>
        </p:txBody>
      </p:sp>
      <p:sp>
        <p:nvSpPr>
          <p:cNvPr id="6" name="Footer Placeholder 5">
            <a:extLst>
              <a:ext uri="{FF2B5EF4-FFF2-40B4-BE49-F238E27FC236}">
                <a16:creationId xmlns:a16="http://schemas.microsoft.com/office/drawing/2014/main" id="{AD47F2D3-1E83-9E48-9908-71BAAA89C20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759761D-BC87-594B-8DBB-E380964F1569}"/>
              </a:ext>
            </a:extLst>
          </p:cNvPr>
          <p:cNvSpPr>
            <a:spLocks noGrp="1"/>
          </p:cNvSpPr>
          <p:nvPr>
            <p:ph type="sldNum" sz="quarter" idx="12"/>
          </p:nvPr>
        </p:nvSpPr>
        <p:spPr/>
        <p:txBody>
          <a:bodyPr/>
          <a:lstStyle/>
          <a:p>
            <a:fld id="{B8ADFD25-FE8E-C041-AEAC-2BF781242702}" type="slidenum">
              <a:rPr lang="en-US" smtClean="0"/>
              <a:t>‹#›</a:t>
            </a:fld>
            <a:endParaRPr lang="en-US"/>
          </a:p>
        </p:txBody>
      </p:sp>
    </p:spTree>
    <p:extLst>
      <p:ext uri="{BB962C8B-B14F-4D97-AF65-F5344CB8AC3E}">
        <p14:creationId xmlns:p14="http://schemas.microsoft.com/office/powerpoint/2010/main" val="30506508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46FE9-21D2-6C45-A8CD-A72BAB03A8D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8A86710-AC9D-7A46-8203-E2B82BBF5AD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4333ED0-9B62-3945-8D4E-C023250BE77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4B9C007-3328-3143-9FEA-38D23803FF4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0CDDF6E-7D97-2D48-A104-33B25A9B74F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6ED72E2-6305-5545-AEAE-BE519D8451D2}"/>
              </a:ext>
            </a:extLst>
          </p:cNvPr>
          <p:cNvSpPr>
            <a:spLocks noGrp="1"/>
          </p:cNvSpPr>
          <p:nvPr>
            <p:ph type="dt" sz="half" idx="10"/>
          </p:nvPr>
        </p:nvSpPr>
        <p:spPr/>
        <p:txBody>
          <a:bodyPr/>
          <a:lstStyle/>
          <a:p>
            <a:fld id="{88CFD134-6D7D-6345-ABB8-53A69C978189}" type="datetimeFigureOut">
              <a:rPr lang="en-US" smtClean="0"/>
              <a:t>7/2/23</a:t>
            </a:fld>
            <a:endParaRPr lang="en-US"/>
          </a:p>
        </p:txBody>
      </p:sp>
      <p:sp>
        <p:nvSpPr>
          <p:cNvPr id="8" name="Footer Placeholder 7">
            <a:extLst>
              <a:ext uri="{FF2B5EF4-FFF2-40B4-BE49-F238E27FC236}">
                <a16:creationId xmlns:a16="http://schemas.microsoft.com/office/drawing/2014/main" id="{5D4F901E-953E-DE46-A259-B941E841EE5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D122E86-483E-644C-A7B1-BB65FD18EA0D}"/>
              </a:ext>
            </a:extLst>
          </p:cNvPr>
          <p:cNvSpPr>
            <a:spLocks noGrp="1"/>
          </p:cNvSpPr>
          <p:nvPr>
            <p:ph type="sldNum" sz="quarter" idx="12"/>
          </p:nvPr>
        </p:nvSpPr>
        <p:spPr/>
        <p:txBody>
          <a:bodyPr/>
          <a:lstStyle/>
          <a:p>
            <a:fld id="{B8ADFD25-FE8E-C041-AEAC-2BF781242702}" type="slidenum">
              <a:rPr lang="en-US" smtClean="0"/>
              <a:t>‹#›</a:t>
            </a:fld>
            <a:endParaRPr lang="en-US"/>
          </a:p>
        </p:txBody>
      </p:sp>
    </p:spTree>
    <p:extLst>
      <p:ext uri="{BB962C8B-B14F-4D97-AF65-F5344CB8AC3E}">
        <p14:creationId xmlns:p14="http://schemas.microsoft.com/office/powerpoint/2010/main" val="2290359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7D7248-3CBE-FC43-BFDE-26EDDB441CD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85877AF-8102-6C47-9AE4-871529BCDC28}"/>
              </a:ext>
            </a:extLst>
          </p:cNvPr>
          <p:cNvSpPr>
            <a:spLocks noGrp="1"/>
          </p:cNvSpPr>
          <p:nvPr>
            <p:ph type="dt" sz="half" idx="10"/>
          </p:nvPr>
        </p:nvSpPr>
        <p:spPr/>
        <p:txBody>
          <a:bodyPr/>
          <a:lstStyle/>
          <a:p>
            <a:fld id="{88CFD134-6D7D-6345-ABB8-53A69C978189}" type="datetimeFigureOut">
              <a:rPr lang="en-US" smtClean="0"/>
              <a:t>7/2/23</a:t>
            </a:fld>
            <a:endParaRPr lang="en-US"/>
          </a:p>
        </p:txBody>
      </p:sp>
      <p:sp>
        <p:nvSpPr>
          <p:cNvPr id="4" name="Footer Placeholder 3">
            <a:extLst>
              <a:ext uri="{FF2B5EF4-FFF2-40B4-BE49-F238E27FC236}">
                <a16:creationId xmlns:a16="http://schemas.microsoft.com/office/drawing/2014/main" id="{3EED6FF8-C4E4-834E-97F6-AEF53AC462C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A6315D5-27AC-EE4D-8B6A-2C6C162B3503}"/>
              </a:ext>
            </a:extLst>
          </p:cNvPr>
          <p:cNvSpPr>
            <a:spLocks noGrp="1"/>
          </p:cNvSpPr>
          <p:nvPr>
            <p:ph type="sldNum" sz="quarter" idx="12"/>
          </p:nvPr>
        </p:nvSpPr>
        <p:spPr/>
        <p:txBody>
          <a:bodyPr/>
          <a:lstStyle/>
          <a:p>
            <a:fld id="{B8ADFD25-FE8E-C041-AEAC-2BF781242702}" type="slidenum">
              <a:rPr lang="en-US" smtClean="0"/>
              <a:t>‹#›</a:t>
            </a:fld>
            <a:endParaRPr lang="en-US"/>
          </a:p>
        </p:txBody>
      </p:sp>
    </p:spTree>
    <p:extLst>
      <p:ext uri="{BB962C8B-B14F-4D97-AF65-F5344CB8AC3E}">
        <p14:creationId xmlns:p14="http://schemas.microsoft.com/office/powerpoint/2010/main" val="3551947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AF893FC-9314-4B4C-8BC7-B3F5CE4ECDEB}"/>
              </a:ext>
            </a:extLst>
          </p:cNvPr>
          <p:cNvSpPr>
            <a:spLocks noGrp="1"/>
          </p:cNvSpPr>
          <p:nvPr>
            <p:ph type="dt" sz="half" idx="10"/>
          </p:nvPr>
        </p:nvSpPr>
        <p:spPr/>
        <p:txBody>
          <a:bodyPr/>
          <a:lstStyle/>
          <a:p>
            <a:fld id="{88CFD134-6D7D-6345-ABB8-53A69C978189}" type="datetimeFigureOut">
              <a:rPr lang="en-US" smtClean="0"/>
              <a:t>7/2/23</a:t>
            </a:fld>
            <a:endParaRPr lang="en-US"/>
          </a:p>
        </p:txBody>
      </p:sp>
      <p:sp>
        <p:nvSpPr>
          <p:cNvPr id="3" name="Footer Placeholder 2">
            <a:extLst>
              <a:ext uri="{FF2B5EF4-FFF2-40B4-BE49-F238E27FC236}">
                <a16:creationId xmlns:a16="http://schemas.microsoft.com/office/drawing/2014/main" id="{FA64BFC6-6399-304B-A233-4FA3DC46B30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A50467C-D394-BF41-AC69-A8D3884234F7}"/>
              </a:ext>
            </a:extLst>
          </p:cNvPr>
          <p:cNvSpPr>
            <a:spLocks noGrp="1"/>
          </p:cNvSpPr>
          <p:nvPr>
            <p:ph type="sldNum" sz="quarter" idx="12"/>
          </p:nvPr>
        </p:nvSpPr>
        <p:spPr/>
        <p:txBody>
          <a:bodyPr/>
          <a:lstStyle/>
          <a:p>
            <a:fld id="{B8ADFD25-FE8E-C041-AEAC-2BF781242702}" type="slidenum">
              <a:rPr lang="en-US" smtClean="0"/>
              <a:t>‹#›</a:t>
            </a:fld>
            <a:endParaRPr lang="en-US"/>
          </a:p>
        </p:txBody>
      </p:sp>
    </p:spTree>
    <p:extLst>
      <p:ext uri="{BB962C8B-B14F-4D97-AF65-F5344CB8AC3E}">
        <p14:creationId xmlns:p14="http://schemas.microsoft.com/office/powerpoint/2010/main" val="24120116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057328-3195-2D45-843F-36CA7E0C466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143DB30-D6BE-E748-B1D3-B9DED7B7484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6E1E39D-A97A-BE4D-99A4-A71DFB77EB7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F312763-78F6-354A-A0A2-934E70981C31}"/>
              </a:ext>
            </a:extLst>
          </p:cNvPr>
          <p:cNvSpPr>
            <a:spLocks noGrp="1"/>
          </p:cNvSpPr>
          <p:nvPr>
            <p:ph type="dt" sz="half" idx="10"/>
          </p:nvPr>
        </p:nvSpPr>
        <p:spPr/>
        <p:txBody>
          <a:bodyPr/>
          <a:lstStyle/>
          <a:p>
            <a:fld id="{88CFD134-6D7D-6345-ABB8-53A69C978189}" type="datetimeFigureOut">
              <a:rPr lang="en-US" smtClean="0"/>
              <a:t>7/2/23</a:t>
            </a:fld>
            <a:endParaRPr lang="en-US"/>
          </a:p>
        </p:txBody>
      </p:sp>
      <p:sp>
        <p:nvSpPr>
          <p:cNvPr id="6" name="Footer Placeholder 5">
            <a:extLst>
              <a:ext uri="{FF2B5EF4-FFF2-40B4-BE49-F238E27FC236}">
                <a16:creationId xmlns:a16="http://schemas.microsoft.com/office/drawing/2014/main" id="{177BA62D-8314-8B48-A917-37DF4AC6DD8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3310F66-5BD6-8C4A-BD74-E6A6460E5107}"/>
              </a:ext>
            </a:extLst>
          </p:cNvPr>
          <p:cNvSpPr>
            <a:spLocks noGrp="1"/>
          </p:cNvSpPr>
          <p:nvPr>
            <p:ph type="sldNum" sz="quarter" idx="12"/>
          </p:nvPr>
        </p:nvSpPr>
        <p:spPr/>
        <p:txBody>
          <a:bodyPr/>
          <a:lstStyle/>
          <a:p>
            <a:fld id="{B8ADFD25-FE8E-C041-AEAC-2BF781242702}" type="slidenum">
              <a:rPr lang="en-US" smtClean="0"/>
              <a:t>‹#›</a:t>
            </a:fld>
            <a:endParaRPr lang="en-US"/>
          </a:p>
        </p:txBody>
      </p:sp>
    </p:spTree>
    <p:extLst>
      <p:ext uri="{BB962C8B-B14F-4D97-AF65-F5344CB8AC3E}">
        <p14:creationId xmlns:p14="http://schemas.microsoft.com/office/powerpoint/2010/main" val="6004794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97E64D-D415-5743-AE49-026B28DC79D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D94FADB-F933-7543-A00C-AA2B312D57B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7415E7C-696A-D549-896F-BFF87D25D11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4C19A37-856F-384B-8E83-3AC0DBDAE5B9}"/>
              </a:ext>
            </a:extLst>
          </p:cNvPr>
          <p:cNvSpPr>
            <a:spLocks noGrp="1"/>
          </p:cNvSpPr>
          <p:nvPr>
            <p:ph type="dt" sz="half" idx="10"/>
          </p:nvPr>
        </p:nvSpPr>
        <p:spPr/>
        <p:txBody>
          <a:bodyPr/>
          <a:lstStyle/>
          <a:p>
            <a:fld id="{88CFD134-6D7D-6345-ABB8-53A69C978189}" type="datetimeFigureOut">
              <a:rPr lang="en-US" smtClean="0"/>
              <a:t>7/2/23</a:t>
            </a:fld>
            <a:endParaRPr lang="en-US"/>
          </a:p>
        </p:txBody>
      </p:sp>
      <p:sp>
        <p:nvSpPr>
          <p:cNvPr id="6" name="Footer Placeholder 5">
            <a:extLst>
              <a:ext uri="{FF2B5EF4-FFF2-40B4-BE49-F238E27FC236}">
                <a16:creationId xmlns:a16="http://schemas.microsoft.com/office/drawing/2014/main" id="{FB23D0C6-5F2A-4F4C-AE9B-1137646D292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8F1D785-BD07-C446-89E1-09F7851C2178}"/>
              </a:ext>
            </a:extLst>
          </p:cNvPr>
          <p:cNvSpPr>
            <a:spLocks noGrp="1"/>
          </p:cNvSpPr>
          <p:nvPr>
            <p:ph type="sldNum" sz="quarter" idx="12"/>
          </p:nvPr>
        </p:nvSpPr>
        <p:spPr/>
        <p:txBody>
          <a:bodyPr/>
          <a:lstStyle/>
          <a:p>
            <a:fld id="{B8ADFD25-FE8E-C041-AEAC-2BF781242702}" type="slidenum">
              <a:rPr lang="en-US" smtClean="0"/>
              <a:t>‹#›</a:t>
            </a:fld>
            <a:endParaRPr lang="en-US"/>
          </a:p>
        </p:txBody>
      </p:sp>
    </p:spTree>
    <p:extLst>
      <p:ext uri="{BB962C8B-B14F-4D97-AF65-F5344CB8AC3E}">
        <p14:creationId xmlns:p14="http://schemas.microsoft.com/office/powerpoint/2010/main" val="40683291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54E92EC-3C8F-4949-A89A-ADE98471927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3F4F964-AF4F-5647-8D16-191FD62EF33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EDFB85F-B403-8F45-84D7-71ED0048B1D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8CFD134-6D7D-6345-ABB8-53A69C978189}" type="datetimeFigureOut">
              <a:rPr lang="en-US" smtClean="0"/>
              <a:t>7/2/23</a:t>
            </a:fld>
            <a:endParaRPr lang="en-US"/>
          </a:p>
        </p:txBody>
      </p:sp>
      <p:sp>
        <p:nvSpPr>
          <p:cNvPr id="5" name="Footer Placeholder 4">
            <a:extLst>
              <a:ext uri="{FF2B5EF4-FFF2-40B4-BE49-F238E27FC236}">
                <a16:creationId xmlns:a16="http://schemas.microsoft.com/office/drawing/2014/main" id="{0EE324B0-2B39-F44B-A3E6-C4972CAAB2C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B90B6A0-5993-EC4D-8E19-EAB25FB591B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8ADFD25-FE8E-C041-AEAC-2BF781242702}" type="slidenum">
              <a:rPr lang="en-US" smtClean="0"/>
              <a:t>‹#›</a:t>
            </a:fld>
            <a:endParaRPr lang="en-US"/>
          </a:p>
        </p:txBody>
      </p:sp>
    </p:spTree>
    <p:extLst>
      <p:ext uri="{BB962C8B-B14F-4D97-AF65-F5344CB8AC3E}">
        <p14:creationId xmlns:p14="http://schemas.microsoft.com/office/powerpoint/2010/main" val="190444142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2.jpg"/></Relationships>
</file>

<file path=ppt/slides/_rels/slide50.xml.rels><?xml version="1.0" encoding="UTF-8" standalone="yes"?>
<Relationships xmlns="http://schemas.openxmlformats.org/package/2006/relationships"><Relationship Id="rId3" Type="http://schemas.openxmlformats.org/officeDocument/2006/relationships/hyperlink" Target="https://about.me/mjeaton" TargetMode="External"/><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7C2BDFC-5024-1B41-9F38-8655293ED86C}"/>
              </a:ext>
            </a:extLst>
          </p:cNvPr>
          <p:cNvSpPr/>
          <p:nvPr/>
        </p:nvSpPr>
        <p:spPr>
          <a:xfrm>
            <a:off x="956603" y="506438"/>
            <a:ext cx="10691446" cy="5509200"/>
          </a:xfrm>
          <a:prstGeom prst="rect">
            <a:avLst/>
          </a:prstGeom>
        </p:spPr>
        <p:txBody>
          <a:bodyPr wrap="square">
            <a:spAutoFit/>
          </a:bodyPr>
          <a:lstStyle/>
          <a:p>
            <a:r>
              <a:rPr lang="en-US" sz="3200" dirty="0"/>
              <a:t>You’ve spent years working on your skills as a software developer. You measure your days by the number of commits you’ve made and look forward to the daily pairing sessions with your team mates. Then, one day, a leadership position opens up on your team and you start thinking about it. Should I or shouldn’t I? What if I go for it and end up hating it or I’m just not that good at it? What if I love it? How will my day change? In this interactive session, we’ll explore “why leadership”, answer some hard questions and talk about one developer’s path from writing code to leading people and the challenges that have been experienced.</a:t>
            </a:r>
          </a:p>
        </p:txBody>
      </p:sp>
    </p:spTree>
    <p:extLst>
      <p:ext uri="{BB962C8B-B14F-4D97-AF65-F5344CB8AC3E}">
        <p14:creationId xmlns:p14="http://schemas.microsoft.com/office/powerpoint/2010/main" val="19406725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89F3804-1EC3-6043-88BC-B34D129E4572}"/>
              </a:ext>
            </a:extLst>
          </p:cNvPr>
          <p:cNvPicPr>
            <a:picLocks noChangeAspect="1"/>
          </p:cNvPicPr>
          <p:nvPr/>
        </p:nvPicPr>
        <p:blipFill>
          <a:blip r:embed="rId3"/>
          <a:stretch>
            <a:fillRect/>
          </a:stretch>
        </p:blipFill>
        <p:spPr>
          <a:xfrm>
            <a:off x="1737360" y="101242"/>
            <a:ext cx="8717280" cy="6655516"/>
          </a:xfrm>
          <a:prstGeom prst="rect">
            <a:avLst/>
          </a:prstGeom>
        </p:spPr>
      </p:pic>
      <p:sp>
        <p:nvSpPr>
          <p:cNvPr id="2" name="TextBox 1">
            <a:extLst>
              <a:ext uri="{FF2B5EF4-FFF2-40B4-BE49-F238E27FC236}">
                <a16:creationId xmlns:a16="http://schemas.microsoft.com/office/drawing/2014/main" id="{0B406B65-AFBB-0E41-B95D-F23F5F6A22B5}"/>
              </a:ext>
            </a:extLst>
          </p:cNvPr>
          <p:cNvSpPr txBox="1"/>
          <p:nvPr/>
        </p:nvSpPr>
        <p:spPr>
          <a:xfrm>
            <a:off x="4221480" y="1905000"/>
            <a:ext cx="3749040" cy="1200329"/>
          </a:xfrm>
          <a:prstGeom prst="rect">
            <a:avLst/>
          </a:prstGeom>
          <a:noFill/>
        </p:spPr>
        <p:txBody>
          <a:bodyPr wrap="square" rtlCol="0">
            <a:spAutoFit/>
          </a:bodyPr>
          <a:lstStyle/>
          <a:p>
            <a:r>
              <a:rPr lang="en-US" sz="7200" dirty="0"/>
              <a:t>My Path</a:t>
            </a:r>
          </a:p>
        </p:txBody>
      </p:sp>
    </p:spTree>
    <p:extLst>
      <p:ext uri="{BB962C8B-B14F-4D97-AF65-F5344CB8AC3E}">
        <p14:creationId xmlns:p14="http://schemas.microsoft.com/office/powerpoint/2010/main" val="33143573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Content Placeholder 3">
            <a:extLst>
              <a:ext uri="{FF2B5EF4-FFF2-40B4-BE49-F238E27FC236}">
                <a16:creationId xmlns:a16="http://schemas.microsoft.com/office/drawing/2014/main" id="{7D830DF2-5D2A-92A5-431B-26D71BC06BFD}"/>
              </a:ext>
            </a:extLst>
          </p:cNvPr>
          <p:cNvGraphicFramePr>
            <a:graphicFrameLocks/>
          </p:cNvGraphicFramePr>
          <p:nvPr>
            <p:extLst>
              <p:ext uri="{D42A27DB-BD31-4B8C-83A1-F6EECF244321}">
                <p14:modId xmlns:p14="http://schemas.microsoft.com/office/powerpoint/2010/main" val="3344564775"/>
              </p:ext>
            </p:extLst>
          </p:nvPr>
        </p:nvGraphicFramePr>
        <p:xfrm>
          <a:off x="838200" y="1253331"/>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2147825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C04CD21-E151-8244-9D29-EB444D193C92}"/>
              </a:ext>
            </a:extLst>
          </p:cNvPr>
          <p:cNvPicPr>
            <a:picLocks noChangeAspect="1"/>
          </p:cNvPicPr>
          <p:nvPr/>
        </p:nvPicPr>
        <p:blipFill>
          <a:blip r:embed="rId3"/>
          <a:stretch>
            <a:fillRect/>
          </a:stretch>
        </p:blipFill>
        <p:spPr>
          <a:xfrm>
            <a:off x="3864610" y="843591"/>
            <a:ext cx="4462780" cy="5170817"/>
          </a:xfrm>
          <a:prstGeom prst="rect">
            <a:avLst/>
          </a:prstGeom>
        </p:spPr>
      </p:pic>
    </p:spTree>
    <p:extLst>
      <p:ext uri="{BB962C8B-B14F-4D97-AF65-F5344CB8AC3E}">
        <p14:creationId xmlns:p14="http://schemas.microsoft.com/office/powerpoint/2010/main" val="35395576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EB55E41-E1B4-B442-8264-9C0FB7F2D6D5}"/>
              </a:ext>
            </a:extLst>
          </p:cNvPr>
          <p:cNvPicPr>
            <a:picLocks noChangeAspect="1"/>
          </p:cNvPicPr>
          <p:nvPr/>
        </p:nvPicPr>
        <p:blipFill>
          <a:blip r:embed="rId3"/>
          <a:stretch>
            <a:fillRect/>
          </a:stretch>
        </p:blipFill>
        <p:spPr>
          <a:xfrm>
            <a:off x="1764665" y="823010"/>
            <a:ext cx="8662670" cy="5211980"/>
          </a:xfrm>
          <a:prstGeom prst="rect">
            <a:avLst/>
          </a:prstGeom>
        </p:spPr>
      </p:pic>
    </p:spTree>
    <p:extLst>
      <p:ext uri="{BB962C8B-B14F-4D97-AF65-F5344CB8AC3E}">
        <p14:creationId xmlns:p14="http://schemas.microsoft.com/office/powerpoint/2010/main" val="26922493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BB33732-A7B9-2941-A201-6863BFF86C9B}"/>
              </a:ext>
            </a:extLst>
          </p:cNvPr>
          <p:cNvPicPr>
            <a:picLocks noChangeAspect="1"/>
          </p:cNvPicPr>
          <p:nvPr/>
        </p:nvPicPr>
        <p:blipFill>
          <a:blip r:embed="rId3"/>
          <a:stretch>
            <a:fillRect/>
          </a:stretch>
        </p:blipFill>
        <p:spPr>
          <a:xfrm>
            <a:off x="2791342" y="905941"/>
            <a:ext cx="6609316" cy="5046117"/>
          </a:xfrm>
          <a:prstGeom prst="rect">
            <a:avLst/>
          </a:prstGeom>
        </p:spPr>
      </p:pic>
    </p:spTree>
    <p:extLst>
      <p:ext uri="{BB962C8B-B14F-4D97-AF65-F5344CB8AC3E}">
        <p14:creationId xmlns:p14="http://schemas.microsoft.com/office/powerpoint/2010/main" val="42704343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4E551F8-A5CF-C442-A310-D8A2A19693DC}"/>
              </a:ext>
            </a:extLst>
          </p:cNvPr>
          <p:cNvPicPr>
            <a:picLocks noChangeAspect="1"/>
          </p:cNvPicPr>
          <p:nvPr/>
        </p:nvPicPr>
        <p:blipFill>
          <a:blip r:embed="rId3"/>
          <a:stretch>
            <a:fillRect/>
          </a:stretch>
        </p:blipFill>
        <p:spPr>
          <a:xfrm>
            <a:off x="2717532" y="849589"/>
            <a:ext cx="6756935" cy="5158822"/>
          </a:xfrm>
          <a:prstGeom prst="rect">
            <a:avLst/>
          </a:prstGeom>
        </p:spPr>
      </p:pic>
    </p:spTree>
    <p:extLst>
      <p:ext uri="{BB962C8B-B14F-4D97-AF65-F5344CB8AC3E}">
        <p14:creationId xmlns:p14="http://schemas.microsoft.com/office/powerpoint/2010/main" val="13174788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CAB0805-F05C-C745-A61C-9FC09EF6A878}"/>
              </a:ext>
            </a:extLst>
          </p:cNvPr>
          <p:cNvPicPr>
            <a:picLocks noChangeAspect="1"/>
          </p:cNvPicPr>
          <p:nvPr/>
        </p:nvPicPr>
        <p:blipFill>
          <a:blip r:embed="rId3"/>
          <a:stretch>
            <a:fillRect/>
          </a:stretch>
        </p:blipFill>
        <p:spPr>
          <a:xfrm>
            <a:off x="3547432" y="707558"/>
            <a:ext cx="5032872" cy="5513282"/>
          </a:xfrm>
          <a:prstGeom prst="rect">
            <a:avLst/>
          </a:prstGeom>
        </p:spPr>
      </p:pic>
    </p:spTree>
    <p:extLst>
      <p:ext uri="{BB962C8B-B14F-4D97-AF65-F5344CB8AC3E}">
        <p14:creationId xmlns:p14="http://schemas.microsoft.com/office/powerpoint/2010/main" val="34589210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5CEE9415-2966-CE43-B074-75BE68115293}"/>
              </a:ext>
            </a:extLst>
          </p:cNvPr>
          <p:cNvGrpSpPr/>
          <p:nvPr/>
        </p:nvGrpSpPr>
        <p:grpSpPr>
          <a:xfrm>
            <a:off x="4701540" y="744664"/>
            <a:ext cx="2788920" cy="5368671"/>
            <a:chOff x="4701540" y="744664"/>
            <a:chExt cx="2788920" cy="5368671"/>
          </a:xfrm>
        </p:grpSpPr>
        <p:pic>
          <p:nvPicPr>
            <p:cNvPr id="3" name="Picture 2">
              <a:extLst>
                <a:ext uri="{FF2B5EF4-FFF2-40B4-BE49-F238E27FC236}">
                  <a16:creationId xmlns:a16="http://schemas.microsoft.com/office/drawing/2014/main" id="{EF4B214E-5658-D646-BEFE-6817C0CEE313}"/>
                </a:ext>
              </a:extLst>
            </p:cNvPr>
            <p:cNvPicPr>
              <a:picLocks noChangeAspect="1"/>
            </p:cNvPicPr>
            <p:nvPr/>
          </p:nvPicPr>
          <p:blipFill>
            <a:blip r:embed="rId3"/>
            <a:stretch>
              <a:fillRect/>
            </a:stretch>
          </p:blipFill>
          <p:spPr>
            <a:xfrm>
              <a:off x="4701540" y="744664"/>
              <a:ext cx="2788920" cy="5368671"/>
            </a:xfrm>
            <a:prstGeom prst="rect">
              <a:avLst/>
            </a:prstGeom>
          </p:spPr>
        </p:pic>
        <p:sp>
          <p:nvSpPr>
            <p:cNvPr id="4" name="TextBox 3">
              <a:extLst>
                <a:ext uri="{FF2B5EF4-FFF2-40B4-BE49-F238E27FC236}">
                  <a16:creationId xmlns:a16="http://schemas.microsoft.com/office/drawing/2014/main" id="{A10F8D69-C041-DD49-A1DD-8EB7F69A87B2}"/>
                </a:ext>
              </a:extLst>
            </p:cNvPr>
            <p:cNvSpPr txBox="1"/>
            <p:nvPr/>
          </p:nvSpPr>
          <p:spPr>
            <a:xfrm>
              <a:off x="5090160" y="1097280"/>
              <a:ext cx="1341120" cy="923330"/>
            </a:xfrm>
            <a:prstGeom prst="rect">
              <a:avLst/>
            </a:prstGeom>
            <a:noFill/>
          </p:spPr>
          <p:txBody>
            <a:bodyPr wrap="square" rtlCol="0">
              <a:spAutoFit/>
            </a:bodyPr>
            <a:lstStyle/>
            <a:p>
              <a:r>
                <a:rPr lang="en-US" sz="5400" dirty="0"/>
                <a:t>NO!</a:t>
              </a:r>
            </a:p>
          </p:txBody>
        </p:sp>
      </p:grpSp>
    </p:spTree>
    <p:extLst>
      <p:ext uri="{BB962C8B-B14F-4D97-AF65-F5344CB8AC3E}">
        <p14:creationId xmlns:p14="http://schemas.microsoft.com/office/powerpoint/2010/main" val="31358549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8A31E46-D99B-AC4B-9F3A-C74D3A63242D}"/>
              </a:ext>
            </a:extLst>
          </p:cNvPr>
          <p:cNvPicPr>
            <a:picLocks noChangeAspect="1"/>
          </p:cNvPicPr>
          <p:nvPr/>
        </p:nvPicPr>
        <p:blipFill>
          <a:blip r:embed="rId3"/>
          <a:stretch>
            <a:fillRect/>
          </a:stretch>
        </p:blipFill>
        <p:spPr>
          <a:xfrm>
            <a:off x="1950720" y="346219"/>
            <a:ext cx="7620000" cy="6165561"/>
          </a:xfrm>
          <a:prstGeom prst="rect">
            <a:avLst/>
          </a:prstGeom>
        </p:spPr>
      </p:pic>
      <p:sp>
        <p:nvSpPr>
          <p:cNvPr id="4" name="TextBox 3">
            <a:extLst>
              <a:ext uri="{FF2B5EF4-FFF2-40B4-BE49-F238E27FC236}">
                <a16:creationId xmlns:a16="http://schemas.microsoft.com/office/drawing/2014/main" id="{CFDED759-7683-0E46-9F2E-C9BD6F37EB47}"/>
              </a:ext>
            </a:extLst>
          </p:cNvPr>
          <p:cNvSpPr txBox="1"/>
          <p:nvPr/>
        </p:nvSpPr>
        <p:spPr>
          <a:xfrm>
            <a:off x="5181600" y="1082040"/>
            <a:ext cx="3154680" cy="1569660"/>
          </a:xfrm>
          <a:prstGeom prst="rect">
            <a:avLst/>
          </a:prstGeom>
          <a:noFill/>
        </p:spPr>
        <p:txBody>
          <a:bodyPr wrap="square" rtlCol="0">
            <a:spAutoFit/>
          </a:bodyPr>
          <a:lstStyle/>
          <a:p>
            <a:r>
              <a:rPr lang="en-US" sz="2400" dirty="0"/>
              <a:t>The first step in calculating which way to go is to find out where you are.</a:t>
            </a:r>
          </a:p>
        </p:txBody>
      </p:sp>
      <p:sp>
        <p:nvSpPr>
          <p:cNvPr id="5" name="Rectangle 4">
            <a:extLst>
              <a:ext uri="{FF2B5EF4-FFF2-40B4-BE49-F238E27FC236}">
                <a16:creationId xmlns:a16="http://schemas.microsoft.com/office/drawing/2014/main" id="{A4EF6033-2515-2849-A240-A4B4C4B5B40A}"/>
              </a:ext>
            </a:extLst>
          </p:cNvPr>
          <p:cNvSpPr/>
          <p:nvPr/>
        </p:nvSpPr>
        <p:spPr>
          <a:xfrm>
            <a:off x="7509515" y="3428999"/>
            <a:ext cx="2061205" cy="369332"/>
          </a:xfrm>
          <a:prstGeom prst="rect">
            <a:avLst/>
          </a:prstGeom>
        </p:spPr>
        <p:txBody>
          <a:bodyPr wrap="none">
            <a:spAutoFit/>
          </a:bodyPr>
          <a:lstStyle/>
          <a:p>
            <a:r>
              <a:rPr lang="en-US" dirty="0"/>
              <a:t>- Margaret Thatcher</a:t>
            </a:r>
          </a:p>
        </p:txBody>
      </p:sp>
    </p:spTree>
    <p:extLst>
      <p:ext uri="{BB962C8B-B14F-4D97-AF65-F5344CB8AC3E}">
        <p14:creationId xmlns:p14="http://schemas.microsoft.com/office/powerpoint/2010/main" val="9155964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6BEAAB6-2C7D-C949-8402-5216055B9C25}"/>
              </a:ext>
            </a:extLst>
          </p:cNvPr>
          <p:cNvPicPr>
            <a:picLocks noChangeAspect="1"/>
          </p:cNvPicPr>
          <p:nvPr/>
        </p:nvPicPr>
        <p:blipFill>
          <a:blip r:embed="rId3"/>
          <a:stretch>
            <a:fillRect/>
          </a:stretch>
        </p:blipFill>
        <p:spPr>
          <a:xfrm>
            <a:off x="3523779" y="661566"/>
            <a:ext cx="5144442" cy="5534868"/>
          </a:xfrm>
          <a:prstGeom prst="rect">
            <a:avLst/>
          </a:prstGeom>
        </p:spPr>
      </p:pic>
    </p:spTree>
    <p:extLst>
      <p:ext uri="{BB962C8B-B14F-4D97-AF65-F5344CB8AC3E}">
        <p14:creationId xmlns:p14="http://schemas.microsoft.com/office/powerpoint/2010/main" val="20235223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F5FF1A6-78A1-3543-B633-F60219D72B19}"/>
              </a:ext>
            </a:extLst>
          </p:cNvPr>
          <p:cNvPicPr>
            <a:picLocks noChangeAspect="1"/>
          </p:cNvPicPr>
          <p:nvPr/>
        </p:nvPicPr>
        <p:blipFill>
          <a:blip r:embed="rId2"/>
          <a:stretch>
            <a:fillRect/>
          </a:stretch>
        </p:blipFill>
        <p:spPr>
          <a:xfrm>
            <a:off x="853440" y="140532"/>
            <a:ext cx="10530840" cy="6595547"/>
          </a:xfrm>
          <a:prstGeom prst="rect">
            <a:avLst/>
          </a:prstGeom>
        </p:spPr>
      </p:pic>
      <p:sp>
        <p:nvSpPr>
          <p:cNvPr id="2" name="Title 1">
            <a:extLst>
              <a:ext uri="{FF2B5EF4-FFF2-40B4-BE49-F238E27FC236}">
                <a16:creationId xmlns:a16="http://schemas.microsoft.com/office/drawing/2014/main" id="{3ED052E1-72B0-0D4C-97A6-581BAF4FAD3B}"/>
              </a:ext>
            </a:extLst>
          </p:cNvPr>
          <p:cNvSpPr>
            <a:spLocks noGrp="1"/>
          </p:cNvSpPr>
          <p:nvPr>
            <p:ph type="ctrTitle"/>
          </p:nvPr>
        </p:nvSpPr>
        <p:spPr/>
        <p:txBody>
          <a:bodyPr/>
          <a:lstStyle/>
          <a:p>
            <a:r>
              <a:rPr lang="en-US" dirty="0"/>
              <a:t>Dev to Leader</a:t>
            </a:r>
          </a:p>
        </p:txBody>
      </p:sp>
      <p:sp>
        <p:nvSpPr>
          <p:cNvPr id="3" name="Subtitle 2">
            <a:extLst>
              <a:ext uri="{FF2B5EF4-FFF2-40B4-BE49-F238E27FC236}">
                <a16:creationId xmlns:a16="http://schemas.microsoft.com/office/drawing/2014/main" id="{93DAA26A-27CA-FC41-BCA6-061411E681E2}"/>
              </a:ext>
            </a:extLst>
          </p:cNvPr>
          <p:cNvSpPr>
            <a:spLocks noGrp="1"/>
          </p:cNvSpPr>
          <p:nvPr>
            <p:ph type="subTitle" idx="1"/>
          </p:nvPr>
        </p:nvSpPr>
        <p:spPr>
          <a:xfrm>
            <a:off x="1524000" y="3602038"/>
            <a:ext cx="9144000" cy="496237"/>
          </a:xfrm>
        </p:spPr>
        <p:txBody>
          <a:bodyPr/>
          <a:lstStyle/>
          <a:p>
            <a:r>
              <a:rPr lang="en-US" dirty="0"/>
              <a:t>One Developer’s Story</a:t>
            </a:r>
          </a:p>
        </p:txBody>
      </p:sp>
      <p:sp>
        <p:nvSpPr>
          <p:cNvPr id="4" name="Subtitle 2">
            <a:extLst>
              <a:ext uri="{FF2B5EF4-FFF2-40B4-BE49-F238E27FC236}">
                <a16:creationId xmlns:a16="http://schemas.microsoft.com/office/drawing/2014/main" id="{1D1F6DDB-9BED-F44B-8594-A168F77AB185}"/>
              </a:ext>
            </a:extLst>
          </p:cNvPr>
          <p:cNvSpPr txBox="1">
            <a:spLocks/>
          </p:cNvSpPr>
          <p:nvPr/>
        </p:nvSpPr>
        <p:spPr>
          <a:xfrm>
            <a:off x="1524000" y="6361763"/>
            <a:ext cx="9144000" cy="49623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err="1"/>
              <a:t>CincyDeliver</a:t>
            </a:r>
            <a:r>
              <a:rPr lang="en-US" dirty="0"/>
              <a:t> 2023</a:t>
            </a:r>
          </a:p>
        </p:txBody>
      </p:sp>
    </p:spTree>
    <p:extLst>
      <p:ext uri="{BB962C8B-B14F-4D97-AF65-F5344CB8AC3E}">
        <p14:creationId xmlns:p14="http://schemas.microsoft.com/office/powerpoint/2010/main" val="11951252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D5FAA2A3-56F9-2543-ADAF-8F1FFF565F84}"/>
              </a:ext>
            </a:extLst>
          </p:cNvPr>
          <p:cNvGrpSpPr/>
          <p:nvPr/>
        </p:nvGrpSpPr>
        <p:grpSpPr>
          <a:xfrm>
            <a:off x="3642518" y="599866"/>
            <a:ext cx="4906963" cy="5658268"/>
            <a:chOff x="6686550" y="599866"/>
            <a:chExt cx="4906963" cy="5658268"/>
          </a:xfrm>
        </p:grpSpPr>
        <p:pic>
          <p:nvPicPr>
            <p:cNvPr id="2" name="Picture 1">
              <a:extLst>
                <a:ext uri="{FF2B5EF4-FFF2-40B4-BE49-F238E27FC236}">
                  <a16:creationId xmlns:a16="http://schemas.microsoft.com/office/drawing/2014/main" id="{DE6AB1D5-87C6-824C-8FDC-ED78C28B0CDE}"/>
                </a:ext>
              </a:extLst>
            </p:cNvPr>
            <p:cNvPicPr>
              <a:picLocks noChangeAspect="1"/>
            </p:cNvPicPr>
            <p:nvPr/>
          </p:nvPicPr>
          <p:blipFill>
            <a:blip r:embed="rId3"/>
            <a:stretch>
              <a:fillRect/>
            </a:stretch>
          </p:blipFill>
          <p:spPr>
            <a:xfrm>
              <a:off x="6686550" y="599866"/>
              <a:ext cx="4906963" cy="5658268"/>
            </a:xfrm>
            <a:prstGeom prst="rect">
              <a:avLst/>
            </a:prstGeom>
          </p:spPr>
        </p:pic>
        <p:sp>
          <p:nvSpPr>
            <p:cNvPr id="3" name="TextBox 2">
              <a:extLst>
                <a:ext uri="{FF2B5EF4-FFF2-40B4-BE49-F238E27FC236}">
                  <a16:creationId xmlns:a16="http://schemas.microsoft.com/office/drawing/2014/main" id="{89F0DF75-CE2A-9446-9417-EE22BBDBAA4A}"/>
                </a:ext>
              </a:extLst>
            </p:cNvPr>
            <p:cNvSpPr txBox="1"/>
            <p:nvPr/>
          </p:nvSpPr>
          <p:spPr>
            <a:xfrm>
              <a:off x="7616031" y="1093708"/>
              <a:ext cx="1524000" cy="369332"/>
            </a:xfrm>
            <a:prstGeom prst="rect">
              <a:avLst/>
            </a:prstGeom>
            <a:noFill/>
          </p:spPr>
          <p:txBody>
            <a:bodyPr wrap="square" rtlCol="0">
              <a:spAutoFit/>
            </a:bodyPr>
            <a:lstStyle/>
            <a:p>
              <a:r>
                <a:rPr lang="en-US" dirty="0"/>
                <a:t>Developer</a:t>
              </a:r>
            </a:p>
          </p:txBody>
        </p:sp>
        <p:sp>
          <p:nvSpPr>
            <p:cNvPr id="4" name="TextBox 3">
              <a:extLst>
                <a:ext uri="{FF2B5EF4-FFF2-40B4-BE49-F238E27FC236}">
                  <a16:creationId xmlns:a16="http://schemas.microsoft.com/office/drawing/2014/main" id="{297C3164-B3D4-214F-B558-2EC409553796}"/>
                </a:ext>
              </a:extLst>
            </p:cNvPr>
            <p:cNvSpPr txBox="1"/>
            <p:nvPr/>
          </p:nvSpPr>
          <p:spPr>
            <a:xfrm>
              <a:off x="9525000" y="1093708"/>
              <a:ext cx="1051560" cy="369332"/>
            </a:xfrm>
            <a:prstGeom prst="rect">
              <a:avLst/>
            </a:prstGeom>
            <a:noFill/>
          </p:spPr>
          <p:txBody>
            <a:bodyPr wrap="square" rtlCol="0">
              <a:spAutoFit/>
            </a:bodyPr>
            <a:lstStyle/>
            <a:p>
              <a:r>
                <a:rPr lang="en-US" dirty="0"/>
                <a:t>Leader</a:t>
              </a:r>
            </a:p>
          </p:txBody>
        </p:sp>
      </p:grpSp>
    </p:spTree>
    <p:extLst>
      <p:ext uri="{BB962C8B-B14F-4D97-AF65-F5344CB8AC3E}">
        <p14:creationId xmlns:p14="http://schemas.microsoft.com/office/powerpoint/2010/main" val="12670732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8F44FCC-2EE9-F24C-9436-CD5D019042C2}"/>
              </a:ext>
            </a:extLst>
          </p:cNvPr>
          <p:cNvPicPr>
            <a:picLocks noChangeAspect="1"/>
          </p:cNvPicPr>
          <p:nvPr/>
        </p:nvPicPr>
        <p:blipFill>
          <a:blip r:embed="rId3"/>
          <a:stretch>
            <a:fillRect/>
          </a:stretch>
        </p:blipFill>
        <p:spPr>
          <a:xfrm>
            <a:off x="4111625" y="742290"/>
            <a:ext cx="3968750" cy="5373420"/>
          </a:xfrm>
          <a:prstGeom prst="rect">
            <a:avLst/>
          </a:prstGeom>
        </p:spPr>
      </p:pic>
    </p:spTree>
    <p:extLst>
      <p:ext uri="{BB962C8B-B14F-4D97-AF65-F5344CB8AC3E}">
        <p14:creationId xmlns:p14="http://schemas.microsoft.com/office/powerpoint/2010/main" val="17683617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A9459C2-E9BF-B541-BD5A-CD9F3D0E9309}"/>
              </a:ext>
            </a:extLst>
          </p:cNvPr>
          <p:cNvPicPr>
            <a:picLocks noChangeAspect="1"/>
          </p:cNvPicPr>
          <p:nvPr/>
        </p:nvPicPr>
        <p:blipFill>
          <a:blip r:embed="rId3"/>
          <a:stretch>
            <a:fillRect/>
          </a:stretch>
        </p:blipFill>
        <p:spPr>
          <a:xfrm>
            <a:off x="3551555" y="819590"/>
            <a:ext cx="5088890" cy="5218819"/>
          </a:xfrm>
          <a:prstGeom prst="rect">
            <a:avLst/>
          </a:prstGeom>
        </p:spPr>
      </p:pic>
    </p:spTree>
    <p:extLst>
      <p:ext uri="{BB962C8B-B14F-4D97-AF65-F5344CB8AC3E}">
        <p14:creationId xmlns:p14="http://schemas.microsoft.com/office/powerpoint/2010/main" val="18404389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8A31E46-D99B-AC4B-9F3A-C74D3A63242D}"/>
              </a:ext>
            </a:extLst>
          </p:cNvPr>
          <p:cNvPicPr>
            <a:picLocks noChangeAspect="1"/>
          </p:cNvPicPr>
          <p:nvPr/>
        </p:nvPicPr>
        <p:blipFill>
          <a:blip r:embed="rId3"/>
          <a:stretch>
            <a:fillRect/>
          </a:stretch>
        </p:blipFill>
        <p:spPr>
          <a:xfrm>
            <a:off x="1950720" y="346219"/>
            <a:ext cx="7620000" cy="6165561"/>
          </a:xfrm>
          <a:prstGeom prst="rect">
            <a:avLst/>
          </a:prstGeom>
        </p:spPr>
      </p:pic>
      <p:sp>
        <p:nvSpPr>
          <p:cNvPr id="4" name="TextBox 3">
            <a:extLst>
              <a:ext uri="{FF2B5EF4-FFF2-40B4-BE49-F238E27FC236}">
                <a16:creationId xmlns:a16="http://schemas.microsoft.com/office/drawing/2014/main" id="{CFDED759-7683-0E46-9F2E-C9BD6F37EB47}"/>
              </a:ext>
            </a:extLst>
          </p:cNvPr>
          <p:cNvSpPr txBox="1"/>
          <p:nvPr/>
        </p:nvSpPr>
        <p:spPr>
          <a:xfrm>
            <a:off x="5288280" y="1295400"/>
            <a:ext cx="3154680" cy="1631216"/>
          </a:xfrm>
          <a:prstGeom prst="rect">
            <a:avLst/>
          </a:prstGeom>
          <a:noFill/>
        </p:spPr>
        <p:txBody>
          <a:bodyPr wrap="square" rtlCol="0">
            <a:spAutoFit/>
          </a:bodyPr>
          <a:lstStyle/>
          <a:p>
            <a:r>
              <a:rPr lang="en-US" sz="2000" dirty="0"/>
              <a:t>Do all the good you can, for all the people you can, in all the ways you can, as long as you can.</a:t>
            </a:r>
            <a:br>
              <a:rPr lang="en-US" sz="2000" dirty="0"/>
            </a:br>
            <a:endParaRPr lang="en-US" sz="2000" dirty="0"/>
          </a:p>
        </p:txBody>
      </p:sp>
      <p:sp>
        <p:nvSpPr>
          <p:cNvPr id="2" name="Rectangle 1">
            <a:extLst>
              <a:ext uri="{FF2B5EF4-FFF2-40B4-BE49-F238E27FC236}">
                <a16:creationId xmlns:a16="http://schemas.microsoft.com/office/drawing/2014/main" id="{5E7FBD52-814D-C14F-B701-191417C81B4D}"/>
              </a:ext>
            </a:extLst>
          </p:cNvPr>
          <p:cNvSpPr/>
          <p:nvPr/>
        </p:nvSpPr>
        <p:spPr>
          <a:xfrm>
            <a:off x="7943351" y="3244333"/>
            <a:ext cx="1627369" cy="369332"/>
          </a:xfrm>
          <a:prstGeom prst="rect">
            <a:avLst/>
          </a:prstGeom>
        </p:spPr>
        <p:txBody>
          <a:bodyPr wrap="none">
            <a:spAutoFit/>
          </a:bodyPr>
          <a:lstStyle/>
          <a:p>
            <a:r>
              <a:rPr lang="en-US" dirty="0"/>
              <a:t>- Hillary Clinton</a:t>
            </a:r>
          </a:p>
        </p:txBody>
      </p:sp>
    </p:spTree>
    <p:extLst>
      <p:ext uri="{BB962C8B-B14F-4D97-AF65-F5344CB8AC3E}">
        <p14:creationId xmlns:p14="http://schemas.microsoft.com/office/powerpoint/2010/main" val="38139819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D90D640-A59B-434D-8019-E2B7212713D7}"/>
              </a:ext>
            </a:extLst>
          </p:cNvPr>
          <p:cNvPicPr>
            <a:picLocks noChangeAspect="1"/>
          </p:cNvPicPr>
          <p:nvPr/>
        </p:nvPicPr>
        <p:blipFill>
          <a:blip r:embed="rId3"/>
          <a:stretch>
            <a:fillRect/>
          </a:stretch>
        </p:blipFill>
        <p:spPr>
          <a:xfrm>
            <a:off x="4065587" y="812265"/>
            <a:ext cx="4060825" cy="5233469"/>
          </a:xfrm>
          <a:prstGeom prst="rect">
            <a:avLst/>
          </a:prstGeom>
        </p:spPr>
      </p:pic>
    </p:spTree>
    <p:extLst>
      <p:ext uri="{BB962C8B-B14F-4D97-AF65-F5344CB8AC3E}">
        <p14:creationId xmlns:p14="http://schemas.microsoft.com/office/powerpoint/2010/main" val="14684439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8A31E46-D99B-AC4B-9F3A-C74D3A63242D}"/>
              </a:ext>
            </a:extLst>
          </p:cNvPr>
          <p:cNvPicPr>
            <a:picLocks noChangeAspect="1"/>
          </p:cNvPicPr>
          <p:nvPr/>
        </p:nvPicPr>
        <p:blipFill>
          <a:blip r:embed="rId3"/>
          <a:stretch>
            <a:fillRect/>
          </a:stretch>
        </p:blipFill>
        <p:spPr>
          <a:xfrm>
            <a:off x="1524000" y="346219"/>
            <a:ext cx="9083040" cy="6165561"/>
          </a:xfrm>
          <a:prstGeom prst="rect">
            <a:avLst/>
          </a:prstGeom>
        </p:spPr>
      </p:pic>
      <p:sp>
        <p:nvSpPr>
          <p:cNvPr id="4" name="TextBox 3">
            <a:extLst>
              <a:ext uri="{FF2B5EF4-FFF2-40B4-BE49-F238E27FC236}">
                <a16:creationId xmlns:a16="http://schemas.microsoft.com/office/drawing/2014/main" id="{CFDED759-7683-0E46-9F2E-C9BD6F37EB47}"/>
              </a:ext>
            </a:extLst>
          </p:cNvPr>
          <p:cNvSpPr txBox="1"/>
          <p:nvPr/>
        </p:nvSpPr>
        <p:spPr>
          <a:xfrm>
            <a:off x="5364480" y="1310640"/>
            <a:ext cx="3916680" cy="1200329"/>
          </a:xfrm>
          <a:prstGeom prst="rect">
            <a:avLst/>
          </a:prstGeom>
          <a:noFill/>
        </p:spPr>
        <p:txBody>
          <a:bodyPr wrap="square" rtlCol="0">
            <a:spAutoFit/>
          </a:bodyPr>
          <a:lstStyle/>
          <a:p>
            <a:r>
              <a:rPr lang="en-US" dirty="0"/>
              <a:t>Research suggests that we tend to regret what we haven’t done much more than what we have done – even if we screwed up in doing it.</a:t>
            </a:r>
          </a:p>
        </p:txBody>
      </p:sp>
      <p:sp>
        <p:nvSpPr>
          <p:cNvPr id="2" name="Rectangle 1">
            <a:extLst>
              <a:ext uri="{FF2B5EF4-FFF2-40B4-BE49-F238E27FC236}">
                <a16:creationId xmlns:a16="http://schemas.microsoft.com/office/drawing/2014/main" id="{7202BCF7-0585-E540-9A34-29D6DE879C73}"/>
              </a:ext>
            </a:extLst>
          </p:cNvPr>
          <p:cNvSpPr/>
          <p:nvPr/>
        </p:nvSpPr>
        <p:spPr>
          <a:xfrm>
            <a:off x="8861306" y="3203749"/>
            <a:ext cx="1745734" cy="369332"/>
          </a:xfrm>
          <a:prstGeom prst="rect">
            <a:avLst/>
          </a:prstGeom>
        </p:spPr>
        <p:txBody>
          <a:bodyPr wrap="none">
            <a:spAutoFit/>
          </a:bodyPr>
          <a:lstStyle/>
          <a:p>
            <a:r>
              <a:rPr lang="en-US" dirty="0"/>
              <a:t>- Ben Hunt-Davis</a:t>
            </a:r>
          </a:p>
        </p:txBody>
      </p:sp>
    </p:spTree>
    <p:extLst>
      <p:ext uri="{BB962C8B-B14F-4D97-AF65-F5344CB8AC3E}">
        <p14:creationId xmlns:p14="http://schemas.microsoft.com/office/powerpoint/2010/main" val="26408561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ADDBA41-9838-D545-8B8F-D8A47CECC972}"/>
              </a:ext>
            </a:extLst>
          </p:cNvPr>
          <p:cNvPicPr>
            <a:picLocks noChangeAspect="1"/>
          </p:cNvPicPr>
          <p:nvPr/>
        </p:nvPicPr>
        <p:blipFill>
          <a:blip r:embed="rId3"/>
          <a:stretch>
            <a:fillRect/>
          </a:stretch>
        </p:blipFill>
        <p:spPr>
          <a:xfrm>
            <a:off x="1702593" y="512215"/>
            <a:ext cx="8786813" cy="5833569"/>
          </a:xfrm>
          <a:prstGeom prst="rect">
            <a:avLst/>
          </a:prstGeom>
        </p:spPr>
      </p:pic>
    </p:spTree>
    <p:extLst>
      <p:ext uri="{BB962C8B-B14F-4D97-AF65-F5344CB8AC3E}">
        <p14:creationId xmlns:p14="http://schemas.microsoft.com/office/powerpoint/2010/main" val="18460190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89F3804-1EC3-6043-88BC-B34D129E4572}"/>
              </a:ext>
            </a:extLst>
          </p:cNvPr>
          <p:cNvPicPr>
            <a:picLocks noChangeAspect="1"/>
          </p:cNvPicPr>
          <p:nvPr/>
        </p:nvPicPr>
        <p:blipFill>
          <a:blip r:embed="rId3"/>
          <a:stretch>
            <a:fillRect/>
          </a:stretch>
        </p:blipFill>
        <p:spPr>
          <a:xfrm>
            <a:off x="1737360" y="101242"/>
            <a:ext cx="8717280" cy="6655516"/>
          </a:xfrm>
          <a:prstGeom prst="rect">
            <a:avLst/>
          </a:prstGeom>
        </p:spPr>
      </p:pic>
      <p:sp>
        <p:nvSpPr>
          <p:cNvPr id="2" name="TextBox 1">
            <a:extLst>
              <a:ext uri="{FF2B5EF4-FFF2-40B4-BE49-F238E27FC236}">
                <a16:creationId xmlns:a16="http://schemas.microsoft.com/office/drawing/2014/main" id="{6BB82DAA-3AE5-8344-84A3-BC8FBC06F112}"/>
              </a:ext>
            </a:extLst>
          </p:cNvPr>
          <p:cNvSpPr txBox="1"/>
          <p:nvPr/>
        </p:nvSpPr>
        <p:spPr>
          <a:xfrm>
            <a:off x="4046220" y="2057400"/>
            <a:ext cx="4099560" cy="1107996"/>
          </a:xfrm>
          <a:prstGeom prst="rect">
            <a:avLst/>
          </a:prstGeom>
          <a:noFill/>
        </p:spPr>
        <p:txBody>
          <a:bodyPr wrap="square" rtlCol="0">
            <a:spAutoFit/>
          </a:bodyPr>
          <a:lstStyle/>
          <a:p>
            <a:r>
              <a:rPr lang="en-US" sz="6600" dirty="0"/>
              <a:t>Challenges</a:t>
            </a:r>
            <a:endParaRPr lang="en-US" dirty="0"/>
          </a:p>
        </p:txBody>
      </p:sp>
    </p:spTree>
    <p:extLst>
      <p:ext uri="{BB962C8B-B14F-4D97-AF65-F5344CB8AC3E}">
        <p14:creationId xmlns:p14="http://schemas.microsoft.com/office/powerpoint/2010/main" val="38653102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C9EB787-F48B-8D44-8452-A4C1FB557BE5}"/>
              </a:ext>
            </a:extLst>
          </p:cNvPr>
          <p:cNvPicPr>
            <a:picLocks noChangeAspect="1"/>
          </p:cNvPicPr>
          <p:nvPr/>
        </p:nvPicPr>
        <p:blipFill>
          <a:blip r:embed="rId3"/>
          <a:stretch>
            <a:fillRect/>
          </a:stretch>
        </p:blipFill>
        <p:spPr>
          <a:xfrm>
            <a:off x="3342005" y="722283"/>
            <a:ext cx="5507990" cy="5413433"/>
          </a:xfrm>
          <a:prstGeom prst="rect">
            <a:avLst/>
          </a:prstGeom>
        </p:spPr>
      </p:pic>
    </p:spTree>
    <p:extLst>
      <p:ext uri="{BB962C8B-B14F-4D97-AF65-F5344CB8AC3E}">
        <p14:creationId xmlns:p14="http://schemas.microsoft.com/office/powerpoint/2010/main" val="25640061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8A31E46-D99B-AC4B-9F3A-C74D3A63242D}"/>
              </a:ext>
            </a:extLst>
          </p:cNvPr>
          <p:cNvPicPr>
            <a:picLocks noChangeAspect="1"/>
          </p:cNvPicPr>
          <p:nvPr/>
        </p:nvPicPr>
        <p:blipFill>
          <a:blip r:embed="rId2"/>
          <a:stretch>
            <a:fillRect/>
          </a:stretch>
        </p:blipFill>
        <p:spPr>
          <a:xfrm>
            <a:off x="1524000" y="346219"/>
            <a:ext cx="9083040" cy="6165561"/>
          </a:xfrm>
          <a:prstGeom prst="rect">
            <a:avLst/>
          </a:prstGeom>
        </p:spPr>
      </p:pic>
      <p:sp>
        <p:nvSpPr>
          <p:cNvPr id="4" name="TextBox 3">
            <a:extLst>
              <a:ext uri="{FF2B5EF4-FFF2-40B4-BE49-F238E27FC236}">
                <a16:creationId xmlns:a16="http://schemas.microsoft.com/office/drawing/2014/main" id="{CFDED759-7683-0E46-9F2E-C9BD6F37EB47}"/>
              </a:ext>
            </a:extLst>
          </p:cNvPr>
          <p:cNvSpPr txBox="1"/>
          <p:nvPr/>
        </p:nvSpPr>
        <p:spPr>
          <a:xfrm>
            <a:off x="5440680" y="1584960"/>
            <a:ext cx="3916680" cy="646331"/>
          </a:xfrm>
          <a:prstGeom prst="rect">
            <a:avLst/>
          </a:prstGeom>
          <a:noFill/>
        </p:spPr>
        <p:txBody>
          <a:bodyPr wrap="square" rtlCol="0">
            <a:spAutoFit/>
          </a:bodyPr>
          <a:lstStyle/>
          <a:p>
            <a:r>
              <a:rPr lang="en-US" sz="3600" dirty="0"/>
              <a:t>People are hard.</a:t>
            </a:r>
          </a:p>
        </p:txBody>
      </p:sp>
      <p:sp>
        <p:nvSpPr>
          <p:cNvPr id="5" name="TextBox 4">
            <a:extLst>
              <a:ext uri="{FF2B5EF4-FFF2-40B4-BE49-F238E27FC236}">
                <a16:creationId xmlns:a16="http://schemas.microsoft.com/office/drawing/2014/main" id="{BAF8DBC4-D290-EE4C-AB04-0607A8C123F6}"/>
              </a:ext>
            </a:extLst>
          </p:cNvPr>
          <p:cNvSpPr txBox="1"/>
          <p:nvPr/>
        </p:nvSpPr>
        <p:spPr>
          <a:xfrm>
            <a:off x="8275320" y="3269977"/>
            <a:ext cx="2331720" cy="400110"/>
          </a:xfrm>
          <a:prstGeom prst="rect">
            <a:avLst/>
          </a:prstGeom>
          <a:noFill/>
        </p:spPr>
        <p:txBody>
          <a:bodyPr wrap="square" rtlCol="0">
            <a:spAutoFit/>
          </a:bodyPr>
          <a:lstStyle/>
          <a:p>
            <a:r>
              <a:rPr lang="en-US" sz="2000" dirty="0"/>
              <a:t>- Every Leader Ever.</a:t>
            </a:r>
          </a:p>
        </p:txBody>
      </p:sp>
    </p:spTree>
    <p:extLst>
      <p:ext uri="{BB962C8B-B14F-4D97-AF65-F5344CB8AC3E}">
        <p14:creationId xmlns:p14="http://schemas.microsoft.com/office/powerpoint/2010/main" val="32083823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77F016C-4F59-2245-BF95-F020ED301FD1}"/>
              </a:ext>
            </a:extLst>
          </p:cNvPr>
          <p:cNvPicPr>
            <a:picLocks noChangeAspect="1"/>
          </p:cNvPicPr>
          <p:nvPr/>
        </p:nvPicPr>
        <p:blipFill>
          <a:blip r:embed="rId3"/>
          <a:stretch>
            <a:fillRect/>
          </a:stretch>
        </p:blipFill>
        <p:spPr>
          <a:xfrm>
            <a:off x="529590" y="865505"/>
            <a:ext cx="3585210" cy="5126990"/>
          </a:xfrm>
          <a:prstGeom prst="rect">
            <a:avLst/>
          </a:prstGeom>
        </p:spPr>
      </p:pic>
      <p:sp>
        <p:nvSpPr>
          <p:cNvPr id="2" name="TextBox 1">
            <a:extLst>
              <a:ext uri="{FF2B5EF4-FFF2-40B4-BE49-F238E27FC236}">
                <a16:creationId xmlns:a16="http://schemas.microsoft.com/office/drawing/2014/main" id="{28894350-D9DF-AB4A-A6D7-05AFB99D6B00}"/>
              </a:ext>
            </a:extLst>
          </p:cNvPr>
          <p:cNvSpPr txBox="1"/>
          <p:nvPr/>
        </p:nvSpPr>
        <p:spPr>
          <a:xfrm>
            <a:off x="4114800" y="1720840"/>
            <a:ext cx="7132320" cy="3416320"/>
          </a:xfrm>
          <a:prstGeom prst="rect">
            <a:avLst/>
          </a:prstGeom>
          <a:noFill/>
        </p:spPr>
        <p:txBody>
          <a:bodyPr wrap="square" rtlCol="0">
            <a:spAutoFit/>
          </a:bodyPr>
          <a:lstStyle/>
          <a:p>
            <a:pPr marL="285750" indent="-285750">
              <a:buFont typeface="Arial" panose="020B0604020202020204" pitchFamily="34" charset="0"/>
              <a:buChar char="•"/>
            </a:pPr>
            <a:r>
              <a:rPr lang="en-US" sz="3600" dirty="0"/>
              <a:t>Father</a:t>
            </a:r>
          </a:p>
          <a:p>
            <a:pPr marL="285750" indent="-285750">
              <a:buFont typeface="Arial" panose="020B0604020202020204" pitchFamily="34" charset="0"/>
              <a:buChar char="•"/>
            </a:pPr>
            <a:r>
              <a:rPr lang="en-US" sz="3600" dirty="0"/>
              <a:t>Husband</a:t>
            </a:r>
          </a:p>
          <a:p>
            <a:pPr marL="285750" indent="-285750">
              <a:buFont typeface="Arial" panose="020B0604020202020204" pitchFamily="34" charset="0"/>
              <a:buChar char="•"/>
            </a:pPr>
            <a:r>
              <a:rPr lang="en-US" sz="3600" dirty="0"/>
              <a:t>Developer</a:t>
            </a:r>
          </a:p>
          <a:p>
            <a:pPr marL="285750" indent="-285750">
              <a:buFont typeface="Arial" panose="020B0604020202020204" pitchFamily="34" charset="0"/>
              <a:buChar char="•"/>
            </a:pPr>
            <a:r>
              <a:rPr lang="en-US" sz="3600" dirty="0"/>
              <a:t>Leader</a:t>
            </a:r>
          </a:p>
          <a:p>
            <a:pPr marL="285750" indent="-285750">
              <a:buFont typeface="Arial" panose="020B0604020202020204" pitchFamily="34" charset="0"/>
              <a:buChar char="•"/>
            </a:pPr>
            <a:r>
              <a:rPr lang="en-US" sz="3600" dirty="0"/>
              <a:t>Speaker</a:t>
            </a:r>
          </a:p>
          <a:p>
            <a:pPr marL="285750" indent="-285750">
              <a:buFont typeface="Arial" panose="020B0604020202020204" pitchFamily="34" charset="0"/>
              <a:buChar char="•"/>
            </a:pPr>
            <a:r>
              <a:rPr lang="en-US" sz="3600" dirty="0"/>
              <a:t>Writer</a:t>
            </a:r>
          </a:p>
        </p:txBody>
      </p:sp>
    </p:spTree>
    <p:extLst>
      <p:ext uri="{BB962C8B-B14F-4D97-AF65-F5344CB8AC3E}">
        <p14:creationId xmlns:p14="http://schemas.microsoft.com/office/powerpoint/2010/main" val="13800781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6E45F8D-801E-FC4F-97EC-0A66387C80AC}"/>
              </a:ext>
            </a:extLst>
          </p:cNvPr>
          <p:cNvPicPr>
            <a:picLocks noChangeAspect="1"/>
          </p:cNvPicPr>
          <p:nvPr/>
        </p:nvPicPr>
        <p:blipFill>
          <a:blip r:embed="rId3"/>
          <a:stretch>
            <a:fillRect/>
          </a:stretch>
        </p:blipFill>
        <p:spPr>
          <a:xfrm>
            <a:off x="2968625" y="1041294"/>
            <a:ext cx="6254750" cy="4775411"/>
          </a:xfrm>
          <a:prstGeom prst="rect">
            <a:avLst/>
          </a:prstGeom>
        </p:spPr>
      </p:pic>
    </p:spTree>
    <p:extLst>
      <p:ext uri="{BB962C8B-B14F-4D97-AF65-F5344CB8AC3E}">
        <p14:creationId xmlns:p14="http://schemas.microsoft.com/office/powerpoint/2010/main" val="424732536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4D53AB4-3EE6-7E4D-A8C4-653C3E828B5F}"/>
              </a:ext>
            </a:extLst>
          </p:cNvPr>
          <p:cNvPicPr>
            <a:picLocks noChangeAspect="1"/>
          </p:cNvPicPr>
          <p:nvPr/>
        </p:nvPicPr>
        <p:blipFill>
          <a:blip r:embed="rId3"/>
          <a:stretch>
            <a:fillRect/>
          </a:stretch>
        </p:blipFill>
        <p:spPr>
          <a:xfrm>
            <a:off x="2415540" y="619022"/>
            <a:ext cx="7360920" cy="5619955"/>
          </a:xfrm>
          <a:prstGeom prst="rect">
            <a:avLst/>
          </a:prstGeom>
        </p:spPr>
      </p:pic>
      <p:sp>
        <p:nvSpPr>
          <p:cNvPr id="7" name="TextBox 6">
            <a:extLst>
              <a:ext uri="{FF2B5EF4-FFF2-40B4-BE49-F238E27FC236}">
                <a16:creationId xmlns:a16="http://schemas.microsoft.com/office/drawing/2014/main" id="{E56217E2-41DE-F849-83F0-1CA553983C14}"/>
              </a:ext>
            </a:extLst>
          </p:cNvPr>
          <p:cNvSpPr txBox="1"/>
          <p:nvPr/>
        </p:nvSpPr>
        <p:spPr>
          <a:xfrm>
            <a:off x="5113020" y="1126034"/>
            <a:ext cx="1943100" cy="830997"/>
          </a:xfrm>
          <a:prstGeom prst="rect">
            <a:avLst/>
          </a:prstGeom>
          <a:noFill/>
        </p:spPr>
        <p:txBody>
          <a:bodyPr wrap="square" rtlCol="0">
            <a:spAutoFit/>
          </a:bodyPr>
          <a:lstStyle/>
          <a:p>
            <a:r>
              <a:rPr lang="en-US" sz="2400" dirty="0"/>
              <a:t>Remote </a:t>
            </a:r>
          </a:p>
          <a:p>
            <a:r>
              <a:rPr lang="en-US" sz="2400" dirty="0"/>
              <a:t>Leadership</a:t>
            </a:r>
          </a:p>
        </p:txBody>
      </p:sp>
    </p:spTree>
    <p:extLst>
      <p:ext uri="{BB962C8B-B14F-4D97-AF65-F5344CB8AC3E}">
        <p14:creationId xmlns:p14="http://schemas.microsoft.com/office/powerpoint/2010/main" val="194867628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89F3804-1EC3-6043-88BC-B34D129E4572}"/>
              </a:ext>
            </a:extLst>
          </p:cNvPr>
          <p:cNvPicPr>
            <a:picLocks noChangeAspect="1"/>
          </p:cNvPicPr>
          <p:nvPr/>
        </p:nvPicPr>
        <p:blipFill>
          <a:blip r:embed="rId2"/>
          <a:stretch>
            <a:fillRect/>
          </a:stretch>
        </p:blipFill>
        <p:spPr>
          <a:xfrm>
            <a:off x="1737360" y="101242"/>
            <a:ext cx="8717280" cy="6655516"/>
          </a:xfrm>
          <a:prstGeom prst="rect">
            <a:avLst/>
          </a:prstGeom>
        </p:spPr>
      </p:pic>
      <p:sp>
        <p:nvSpPr>
          <p:cNvPr id="5" name="TextBox 4">
            <a:extLst>
              <a:ext uri="{FF2B5EF4-FFF2-40B4-BE49-F238E27FC236}">
                <a16:creationId xmlns:a16="http://schemas.microsoft.com/office/drawing/2014/main" id="{7910BA69-91DE-AD41-AC70-018CB6F5B7CE}"/>
              </a:ext>
            </a:extLst>
          </p:cNvPr>
          <p:cNvSpPr txBox="1"/>
          <p:nvPr/>
        </p:nvSpPr>
        <p:spPr>
          <a:xfrm>
            <a:off x="4046220" y="1674674"/>
            <a:ext cx="4099560" cy="1754326"/>
          </a:xfrm>
          <a:prstGeom prst="rect">
            <a:avLst/>
          </a:prstGeom>
          <a:noFill/>
        </p:spPr>
        <p:txBody>
          <a:bodyPr wrap="square" rtlCol="0">
            <a:spAutoFit/>
          </a:bodyPr>
          <a:lstStyle/>
          <a:p>
            <a:r>
              <a:rPr lang="en-US" sz="5400" dirty="0"/>
              <a:t>Good times, bad times</a:t>
            </a:r>
          </a:p>
        </p:txBody>
      </p:sp>
    </p:spTree>
    <p:extLst>
      <p:ext uri="{BB962C8B-B14F-4D97-AF65-F5344CB8AC3E}">
        <p14:creationId xmlns:p14="http://schemas.microsoft.com/office/powerpoint/2010/main" val="370012597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2841393-6447-B34F-A277-BD993670594E}"/>
              </a:ext>
            </a:extLst>
          </p:cNvPr>
          <p:cNvPicPr>
            <a:picLocks noChangeAspect="1"/>
          </p:cNvPicPr>
          <p:nvPr/>
        </p:nvPicPr>
        <p:blipFill>
          <a:blip r:embed="rId3"/>
          <a:stretch>
            <a:fillRect/>
          </a:stretch>
        </p:blipFill>
        <p:spPr>
          <a:xfrm>
            <a:off x="3139440" y="680994"/>
            <a:ext cx="5913120" cy="5496012"/>
          </a:xfrm>
          <a:prstGeom prst="rect">
            <a:avLst/>
          </a:prstGeom>
        </p:spPr>
      </p:pic>
    </p:spTree>
    <p:extLst>
      <p:ext uri="{BB962C8B-B14F-4D97-AF65-F5344CB8AC3E}">
        <p14:creationId xmlns:p14="http://schemas.microsoft.com/office/powerpoint/2010/main" val="181530741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F0FBF45-6253-F44D-B114-3BC49E9BFB79}"/>
              </a:ext>
            </a:extLst>
          </p:cNvPr>
          <p:cNvPicPr>
            <a:picLocks noChangeAspect="1"/>
          </p:cNvPicPr>
          <p:nvPr/>
        </p:nvPicPr>
        <p:blipFill>
          <a:blip r:embed="rId3"/>
          <a:stretch>
            <a:fillRect/>
          </a:stretch>
        </p:blipFill>
        <p:spPr>
          <a:xfrm>
            <a:off x="2247900" y="491031"/>
            <a:ext cx="7696200" cy="5875937"/>
          </a:xfrm>
          <a:prstGeom prst="rect">
            <a:avLst/>
          </a:prstGeom>
        </p:spPr>
      </p:pic>
    </p:spTree>
    <p:extLst>
      <p:ext uri="{BB962C8B-B14F-4D97-AF65-F5344CB8AC3E}">
        <p14:creationId xmlns:p14="http://schemas.microsoft.com/office/powerpoint/2010/main" val="326502559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89F3804-1EC3-6043-88BC-B34D129E4572}"/>
              </a:ext>
            </a:extLst>
          </p:cNvPr>
          <p:cNvPicPr>
            <a:picLocks noChangeAspect="1"/>
          </p:cNvPicPr>
          <p:nvPr/>
        </p:nvPicPr>
        <p:blipFill>
          <a:blip r:embed="rId3"/>
          <a:stretch>
            <a:fillRect/>
          </a:stretch>
        </p:blipFill>
        <p:spPr>
          <a:xfrm>
            <a:off x="1737360" y="101242"/>
            <a:ext cx="8717280" cy="6655516"/>
          </a:xfrm>
          <a:prstGeom prst="rect">
            <a:avLst/>
          </a:prstGeom>
        </p:spPr>
      </p:pic>
      <p:sp>
        <p:nvSpPr>
          <p:cNvPr id="5" name="TextBox 4">
            <a:extLst>
              <a:ext uri="{FF2B5EF4-FFF2-40B4-BE49-F238E27FC236}">
                <a16:creationId xmlns:a16="http://schemas.microsoft.com/office/drawing/2014/main" id="{7910BA69-91DE-AD41-AC70-018CB6F5B7CE}"/>
              </a:ext>
            </a:extLst>
          </p:cNvPr>
          <p:cNvSpPr txBox="1"/>
          <p:nvPr/>
        </p:nvSpPr>
        <p:spPr>
          <a:xfrm>
            <a:off x="4046220" y="1674674"/>
            <a:ext cx="4099560" cy="1754326"/>
          </a:xfrm>
          <a:prstGeom prst="rect">
            <a:avLst/>
          </a:prstGeom>
          <a:noFill/>
        </p:spPr>
        <p:txBody>
          <a:bodyPr wrap="square" rtlCol="0">
            <a:spAutoFit/>
          </a:bodyPr>
          <a:lstStyle/>
          <a:p>
            <a:r>
              <a:rPr lang="en-US" sz="5400" dirty="0"/>
              <a:t>Leadership Development</a:t>
            </a:r>
          </a:p>
        </p:txBody>
      </p:sp>
    </p:spTree>
    <p:extLst>
      <p:ext uri="{BB962C8B-B14F-4D97-AF65-F5344CB8AC3E}">
        <p14:creationId xmlns:p14="http://schemas.microsoft.com/office/powerpoint/2010/main" val="174384728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461A21C-5B91-1C42-B2A6-C42C3963770B}"/>
              </a:ext>
            </a:extLst>
          </p:cNvPr>
          <p:cNvPicPr>
            <a:picLocks noChangeAspect="1"/>
          </p:cNvPicPr>
          <p:nvPr/>
        </p:nvPicPr>
        <p:blipFill>
          <a:blip r:embed="rId2"/>
          <a:stretch>
            <a:fillRect/>
          </a:stretch>
        </p:blipFill>
        <p:spPr>
          <a:xfrm>
            <a:off x="3523615" y="504732"/>
            <a:ext cx="5144770" cy="5848536"/>
          </a:xfrm>
          <a:prstGeom prst="rect">
            <a:avLst/>
          </a:prstGeom>
        </p:spPr>
      </p:pic>
      <p:sp>
        <p:nvSpPr>
          <p:cNvPr id="3" name="TextBox 2">
            <a:extLst>
              <a:ext uri="{FF2B5EF4-FFF2-40B4-BE49-F238E27FC236}">
                <a16:creationId xmlns:a16="http://schemas.microsoft.com/office/drawing/2014/main" id="{FC03E54A-2005-ED4F-9167-7EECE0C25806}"/>
              </a:ext>
            </a:extLst>
          </p:cNvPr>
          <p:cNvSpPr txBox="1"/>
          <p:nvPr/>
        </p:nvSpPr>
        <p:spPr>
          <a:xfrm>
            <a:off x="4760666" y="1463040"/>
            <a:ext cx="2670668" cy="1077218"/>
          </a:xfrm>
          <a:prstGeom prst="rect">
            <a:avLst/>
          </a:prstGeom>
          <a:noFill/>
        </p:spPr>
        <p:txBody>
          <a:bodyPr wrap="none" rtlCol="0">
            <a:spAutoFit/>
          </a:bodyPr>
          <a:lstStyle/>
          <a:p>
            <a:r>
              <a:rPr lang="en-US" sz="3200" dirty="0"/>
              <a:t>Why did I stop </a:t>
            </a:r>
          </a:p>
          <a:p>
            <a:r>
              <a:rPr lang="en-US" sz="3200" dirty="0"/>
              <a:t>coding?</a:t>
            </a:r>
          </a:p>
        </p:txBody>
      </p:sp>
    </p:spTree>
    <p:extLst>
      <p:ext uri="{BB962C8B-B14F-4D97-AF65-F5344CB8AC3E}">
        <p14:creationId xmlns:p14="http://schemas.microsoft.com/office/powerpoint/2010/main" val="274465062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48BDE23-5D9D-264A-9DED-51D8C1E7DFCE}"/>
              </a:ext>
            </a:extLst>
          </p:cNvPr>
          <p:cNvPicPr>
            <a:picLocks noChangeAspect="1"/>
          </p:cNvPicPr>
          <p:nvPr/>
        </p:nvPicPr>
        <p:blipFill>
          <a:blip r:embed="rId3"/>
          <a:stretch>
            <a:fillRect/>
          </a:stretch>
        </p:blipFill>
        <p:spPr>
          <a:xfrm>
            <a:off x="1559418" y="608965"/>
            <a:ext cx="9374185" cy="5640070"/>
          </a:xfrm>
          <a:prstGeom prst="rect">
            <a:avLst/>
          </a:prstGeom>
        </p:spPr>
      </p:pic>
    </p:spTree>
    <p:extLst>
      <p:ext uri="{BB962C8B-B14F-4D97-AF65-F5344CB8AC3E}">
        <p14:creationId xmlns:p14="http://schemas.microsoft.com/office/powerpoint/2010/main" val="180198717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CDB75D2-9709-D64C-8219-0CB7B88DDFA4}"/>
              </a:ext>
            </a:extLst>
          </p:cNvPr>
          <p:cNvPicPr>
            <a:picLocks noChangeAspect="1"/>
          </p:cNvPicPr>
          <p:nvPr/>
        </p:nvPicPr>
        <p:blipFill>
          <a:blip r:embed="rId2"/>
          <a:stretch>
            <a:fillRect/>
          </a:stretch>
        </p:blipFill>
        <p:spPr>
          <a:xfrm>
            <a:off x="3898106" y="753786"/>
            <a:ext cx="4395787" cy="5350428"/>
          </a:xfrm>
          <a:prstGeom prst="rect">
            <a:avLst/>
          </a:prstGeom>
        </p:spPr>
      </p:pic>
    </p:spTree>
    <p:extLst>
      <p:ext uri="{BB962C8B-B14F-4D97-AF65-F5344CB8AC3E}">
        <p14:creationId xmlns:p14="http://schemas.microsoft.com/office/powerpoint/2010/main" val="14439532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FAB4FC6-71A2-AA43-81F7-C6619D3D0C89}"/>
              </a:ext>
            </a:extLst>
          </p:cNvPr>
          <p:cNvPicPr>
            <a:picLocks noChangeAspect="1"/>
          </p:cNvPicPr>
          <p:nvPr/>
        </p:nvPicPr>
        <p:blipFill>
          <a:blip r:embed="rId3"/>
          <a:stretch>
            <a:fillRect/>
          </a:stretch>
        </p:blipFill>
        <p:spPr>
          <a:xfrm>
            <a:off x="4113000" y="682431"/>
            <a:ext cx="3965999" cy="5493137"/>
          </a:xfrm>
          <a:prstGeom prst="rect">
            <a:avLst/>
          </a:prstGeom>
        </p:spPr>
      </p:pic>
    </p:spTree>
    <p:extLst>
      <p:ext uri="{BB962C8B-B14F-4D97-AF65-F5344CB8AC3E}">
        <p14:creationId xmlns:p14="http://schemas.microsoft.com/office/powerpoint/2010/main" val="28853144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77F016C-4F59-2245-BF95-F020ED301FD1}"/>
              </a:ext>
            </a:extLst>
          </p:cNvPr>
          <p:cNvPicPr>
            <a:picLocks noChangeAspect="1"/>
          </p:cNvPicPr>
          <p:nvPr/>
        </p:nvPicPr>
        <p:blipFill>
          <a:blip r:embed="rId3"/>
          <a:stretch>
            <a:fillRect/>
          </a:stretch>
        </p:blipFill>
        <p:spPr>
          <a:xfrm flipH="1">
            <a:off x="8301990" y="865505"/>
            <a:ext cx="3585210" cy="5126990"/>
          </a:xfrm>
          <a:prstGeom prst="rect">
            <a:avLst/>
          </a:prstGeom>
        </p:spPr>
      </p:pic>
      <p:sp>
        <p:nvSpPr>
          <p:cNvPr id="7" name="Leadership Journey, Jim Holmes…">
            <a:extLst>
              <a:ext uri="{FF2B5EF4-FFF2-40B4-BE49-F238E27FC236}">
                <a16:creationId xmlns:a16="http://schemas.microsoft.com/office/drawing/2014/main" id="{5D075745-58B7-D444-A5DC-E7823DCF23B3}"/>
              </a:ext>
            </a:extLst>
          </p:cNvPr>
          <p:cNvSpPr txBox="1">
            <a:spLocks/>
          </p:cNvSpPr>
          <p:nvPr/>
        </p:nvSpPr>
        <p:spPr>
          <a:xfrm>
            <a:off x="304800" y="722744"/>
            <a:ext cx="8290560" cy="429260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solidFill>
                  <a:srgbClr val="FFFFFF"/>
                </a:solidFill>
              </a:defRPr>
            </a:pPr>
            <a:endParaRPr lang="en-US" dirty="0">
              <a:solidFill>
                <a:schemeClr val="tx1">
                  <a:lumMod val="95000"/>
                  <a:lumOff val="5000"/>
                </a:schemeClr>
              </a:solidFill>
            </a:endParaRPr>
          </a:p>
        </p:txBody>
      </p:sp>
      <p:sp>
        <p:nvSpPr>
          <p:cNvPr id="2" name="TextBox 1">
            <a:extLst>
              <a:ext uri="{FF2B5EF4-FFF2-40B4-BE49-F238E27FC236}">
                <a16:creationId xmlns:a16="http://schemas.microsoft.com/office/drawing/2014/main" id="{02766235-A8E6-689F-7296-5342FB5EEFAC}"/>
              </a:ext>
            </a:extLst>
          </p:cNvPr>
          <p:cNvSpPr txBox="1"/>
          <p:nvPr/>
        </p:nvSpPr>
        <p:spPr>
          <a:xfrm>
            <a:off x="1097281" y="865505"/>
            <a:ext cx="8721968" cy="769441"/>
          </a:xfrm>
          <a:prstGeom prst="rect">
            <a:avLst/>
          </a:prstGeom>
          <a:noFill/>
        </p:spPr>
        <p:txBody>
          <a:bodyPr wrap="square" rtlCol="0">
            <a:spAutoFit/>
          </a:bodyPr>
          <a:lstStyle/>
          <a:p>
            <a:r>
              <a:rPr lang="en-US" sz="4400" dirty="0"/>
              <a:t>Quick Poll</a:t>
            </a:r>
          </a:p>
        </p:txBody>
      </p:sp>
    </p:spTree>
    <p:extLst>
      <p:ext uri="{BB962C8B-B14F-4D97-AF65-F5344CB8AC3E}">
        <p14:creationId xmlns:p14="http://schemas.microsoft.com/office/powerpoint/2010/main" val="213233173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7B2F3B7-DFE0-7449-89FD-59537AE650E8}"/>
              </a:ext>
            </a:extLst>
          </p:cNvPr>
          <p:cNvPicPr>
            <a:picLocks noChangeAspect="1"/>
          </p:cNvPicPr>
          <p:nvPr/>
        </p:nvPicPr>
        <p:blipFill>
          <a:blip r:embed="rId3"/>
          <a:stretch>
            <a:fillRect/>
          </a:stretch>
        </p:blipFill>
        <p:spPr>
          <a:xfrm>
            <a:off x="3807215" y="479282"/>
            <a:ext cx="4577570" cy="5899435"/>
          </a:xfrm>
          <a:prstGeom prst="rect">
            <a:avLst/>
          </a:prstGeom>
        </p:spPr>
      </p:pic>
    </p:spTree>
    <p:extLst>
      <p:ext uri="{BB962C8B-B14F-4D97-AF65-F5344CB8AC3E}">
        <p14:creationId xmlns:p14="http://schemas.microsoft.com/office/powerpoint/2010/main" val="96262331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869C4DC-5978-474D-B1A7-6B98A39782FE}"/>
              </a:ext>
            </a:extLst>
          </p:cNvPr>
          <p:cNvPicPr>
            <a:picLocks noChangeAspect="1"/>
          </p:cNvPicPr>
          <p:nvPr/>
        </p:nvPicPr>
        <p:blipFill>
          <a:blip r:embed="rId3"/>
          <a:stretch>
            <a:fillRect/>
          </a:stretch>
        </p:blipFill>
        <p:spPr>
          <a:xfrm>
            <a:off x="1792724" y="750612"/>
            <a:ext cx="8606551" cy="5356775"/>
          </a:xfrm>
          <a:prstGeom prst="rect">
            <a:avLst/>
          </a:prstGeom>
        </p:spPr>
      </p:pic>
    </p:spTree>
    <p:extLst>
      <p:ext uri="{BB962C8B-B14F-4D97-AF65-F5344CB8AC3E}">
        <p14:creationId xmlns:p14="http://schemas.microsoft.com/office/powerpoint/2010/main" val="155773391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65238DA-9C13-8B45-A2F4-1F8D7486C9E9}"/>
              </a:ext>
            </a:extLst>
          </p:cNvPr>
          <p:cNvPicPr>
            <a:picLocks noChangeAspect="1"/>
          </p:cNvPicPr>
          <p:nvPr/>
        </p:nvPicPr>
        <p:blipFill>
          <a:blip r:embed="rId3"/>
          <a:stretch>
            <a:fillRect/>
          </a:stretch>
        </p:blipFill>
        <p:spPr>
          <a:xfrm>
            <a:off x="2038087" y="751788"/>
            <a:ext cx="8115825" cy="5354424"/>
          </a:xfrm>
          <a:prstGeom prst="rect">
            <a:avLst/>
          </a:prstGeom>
        </p:spPr>
      </p:pic>
    </p:spTree>
    <p:extLst>
      <p:ext uri="{BB962C8B-B14F-4D97-AF65-F5344CB8AC3E}">
        <p14:creationId xmlns:p14="http://schemas.microsoft.com/office/powerpoint/2010/main" val="105360414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4E551F8-A5CF-C442-A310-D8A2A19693DC}"/>
              </a:ext>
            </a:extLst>
          </p:cNvPr>
          <p:cNvPicPr>
            <a:picLocks noChangeAspect="1"/>
          </p:cNvPicPr>
          <p:nvPr/>
        </p:nvPicPr>
        <p:blipFill>
          <a:blip r:embed="rId3"/>
          <a:stretch>
            <a:fillRect/>
          </a:stretch>
        </p:blipFill>
        <p:spPr>
          <a:xfrm>
            <a:off x="2717532" y="849589"/>
            <a:ext cx="6756935" cy="5158822"/>
          </a:xfrm>
          <a:prstGeom prst="rect">
            <a:avLst/>
          </a:prstGeom>
        </p:spPr>
      </p:pic>
    </p:spTree>
    <p:extLst>
      <p:ext uri="{BB962C8B-B14F-4D97-AF65-F5344CB8AC3E}">
        <p14:creationId xmlns:p14="http://schemas.microsoft.com/office/powerpoint/2010/main" val="403172879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6143FB5-F144-5642-901F-9C1F334E4A9E}"/>
              </a:ext>
            </a:extLst>
          </p:cNvPr>
          <p:cNvPicPr>
            <a:picLocks noChangeAspect="1"/>
          </p:cNvPicPr>
          <p:nvPr/>
        </p:nvPicPr>
        <p:blipFill>
          <a:blip r:embed="rId2"/>
          <a:stretch>
            <a:fillRect/>
          </a:stretch>
        </p:blipFill>
        <p:spPr>
          <a:xfrm>
            <a:off x="3119144" y="662130"/>
            <a:ext cx="5953711" cy="5533740"/>
          </a:xfrm>
          <a:prstGeom prst="rect">
            <a:avLst/>
          </a:prstGeom>
        </p:spPr>
      </p:pic>
    </p:spTree>
    <p:extLst>
      <p:ext uri="{BB962C8B-B14F-4D97-AF65-F5344CB8AC3E}">
        <p14:creationId xmlns:p14="http://schemas.microsoft.com/office/powerpoint/2010/main" val="347881328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7714144-1B19-D241-A873-7C46C47D2859}"/>
              </a:ext>
            </a:extLst>
          </p:cNvPr>
          <p:cNvPicPr>
            <a:picLocks noChangeAspect="1"/>
          </p:cNvPicPr>
          <p:nvPr/>
        </p:nvPicPr>
        <p:blipFill>
          <a:blip r:embed="rId2"/>
          <a:stretch>
            <a:fillRect/>
          </a:stretch>
        </p:blipFill>
        <p:spPr>
          <a:xfrm>
            <a:off x="2011680" y="310681"/>
            <a:ext cx="8168640" cy="6236638"/>
          </a:xfrm>
          <a:prstGeom prst="rect">
            <a:avLst/>
          </a:prstGeom>
        </p:spPr>
      </p:pic>
    </p:spTree>
    <p:extLst>
      <p:ext uri="{BB962C8B-B14F-4D97-AF65-F5344CB8AC3E}">
        <p14:creationId xmlns:p14="http://schemas.microsoft.com/office/powerpoint/2010/main" val="269880118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4700F82-D8B4-6549-924F-2DD92449FDFA}"/>
              </a:ext>
            </a:extLst>
          </p:cNvPr>
          <p:cNvPicPr>
            <a:picLocks noChangeAspect="1"/>
          </p:cNvPicPr>
          <p:nvPr/>
        </p:nvPicPr>
        <p:blipFill>
          <a:blip r:embed="rId2"/>
          <a:stretch>
            <a:fillRect/>
          </a:stretch>
        </p:blipFill>
        <p:spPr>
          <a:xfrm>
            <a:off x="3411537" y="664233"/>
            <a:ext cx="5368925" cy="5529534"/>
          </a:xfrm>
          <a:prstGeom prst="rect">
            <a:avLst/>
          </a:prstGeom>
        </p:spPr>
      </p:pic>
    </p:spTree>
    <p:extLst>
      <p:ext uri="{BB962C8B-B14F-4D97-AF65-F5344CB8AC3E}">
        <p14:creationId xmlns:p14="http://schemas.microsoft.com/office/powerpoint/2010/main" val="426759339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D5FAA2A3-56F9-2543-ADAF-8F1FFF565F84}"/>
              </a:ext>
            </a:extLst>
          </p:cNvPr>
          <p:cNvGrpSpPr/>
          <p:nvPr/>
        </p:nvGrpSpPr>
        <p:grpSpPr>
          <a:xfrm>
            <a:off x="3642518" y="599866"/>
            <a:ext cx="4906963" cy="5658268"/>
            <a:chOff x="6686550" y="599866"/>
            <a:chExt cx="4906963" cy="5658268"/>
          </a:xfrm>
        </p:grpSpPr>
        <p:pic>
          <p:nvPicPr>
            <p:cNvPr id="2" name="Picture 1">
              <a:extLst>
                <a:ext uri="{FF2B5EF4-FFF2-40B4-BE49-F238E27FC236}">
                  <a16:creationId xmlns:a16="http://schemas.microsoft.com/office/drawing/2014/main" id="{DE6AB1D5-87C6-824C-8FDC-ED78C28B0CDE}"/>
                </a:ext>
              </a:extLst>
            </p:cNvPr>
            <p:cNvPicPr>
              <a:picLocks noChangeAspect="1"/>
            </p:cNvPicPr>
            <p:nvPr/>
          </p:nvPicPr>
          <p:blipFill>
            <a:blip r:embed="rId3"/>
            <a:stretch>
              <a:fillRect/>
            </a:stretch>
          </p:blipFill>
          <p:spPr>
            <a:xfrm>
              <a:off x="6686550" y="599866"/>
              <a:ext cx="4906963" cy="5658268"/>
            </a:xfrm>
            <a:prstGeom prst="rect">
              <a:avLst/>
            </a:prstGeom>
          </p:spPr>
        </p:pic>
        <p:sp>
          <p:nvSpPr>
            <p:cNvPr id="3" name="TextBox 2">
              <a:extLst>
                <a:ext uri="{FF2B5EF4-FFF2-40B4-BE49-F238E27FC236}">
                  <a16:creationId xmlns:a16="http://schemas.microsoft.com/office/drawing/2014/main" id="{89F0DF75-CE2A-9446-9417-EE22BBDBAA4A}"/>
                </a:ext>
              </a:extLst>
            </p:cNvPr>
            <p:cNvSpPr txBox="1"/>
            <p:nvPr/>
          </p:nvSpPr>
          <p:spPr>
            <a:xfrm>
              <a:off x="7616031" y="1093708"/>
              <a:ext cx="1524000" cy="369332"/>
            </a:xfrm>
            <a:prstGeom prst="rect">
              <a:avLst/>
            </a:prstGeom>
            <a:noFill/>
          </p:spPr>
          <p:txBody>
            <a:bodyPr wrap="square" rtlCol="0">
              <a:spAutoFit/>
            </a:bodyPr>
            <a:lstStyle/>
            <a:p>
              <a:r>
                <a:rPr lang="en-US" dirty="0"/>
                <a:t>Developer</a:t>
              </a:r>
            </a:p>
          </p:txBody>
        </p:sp>
        <p:sp>
          <p:nvSpPr>
            <p:cNvPr id="4" name="TextBox 3">
              <a:extLst>
                <a:ext uri="{FF2B5EF4-FFF2-40B4-BE49-F238E27FC236}">
                  <a16:creationId xmlns:a16="http://schemas.microsoft.com/office/drawing/2014/main" id="{297C3164-B3D4-214F-B558-2EC409553796}"/>
                </a:ext>
              </a:extLst>
            </p:cNvPr>
            <p:cNvSpPr txBox="1"/>
            <p:nvPr/>
          </p:nvSpPr>
          <p:spPr>
            <a:xfrm>
              <a:off x="9525000" y="1093708"/>
              <a:ext cx="1051560" cy="369332"/>
            </a:xfrm>
            <a:prstGeom prst="rect">
              <a:avLst/>
            </a:prstGeom>
            <a:noFill/>
          </p:spPr>
          <p:txBody>
            <a:bodyPr wrap="square" rtlCol="0">
              <a:spAutoFit/>
            </a:bodyPr>
            <a:lstStyle/>
            <a:p>
              <a:r>
                <a:rPr lang="en-US" dirty="0"/>
                <a:t>Leader</a:t>
              </a:r>
            </a:p>
          </p:txBody>
        </p:sp>
      </p:grpSp>
    </p:spTree>
    <p:extLst>
      <p:ext uri="{BB962C8B-B14F-4D97-AF65-F5344CB8AC3E}">
        <p14:creationId xmlns:p14="http://schemas.microsoft.com/office/powerpoint/2010/main" val="15982192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BAB797B-7E8D-E743-8FCA-103314300DF7}"/>
              </a:ext>
            </a:extLst>
          </p:cNvPr>
          <p:cNvPicPr>
            <a:picLocks noChangeAspect="1"/>
          </p:cNvPicPr>
          <p:nvPr/>
        </p:nvPicPr>
        <p:blipFill>
          <a:blip r:embed="rId3"/>
          <a:stretch>
            <a:fillRect/>
          </a:stretch>
        </p:blipFill>
        <p:spPr>
          <a:xfrm>
            <a:off x="0" y="726131"/>
            <a:ext cx="4575811" cy="5405738"/>
          </a:xfrm>
          <a:prstGeom prst="rect">
            <a:avLst/>
          </a:prstGeom>
        </p:spPr>
      </p:pic>
      <p:sp>
        <p:nvSpPr>
          <p:cNvPr id="3" name="TextBox 2">
            <a:extLst>
              <a:ext uri="{FF2B5EF4-FFF2-40B4-BE49-F238E27FC236}">
                <a16:creationId xmlns:a16="http://schemas.microsoft.com/office/drawing/2014/main" id="{FD98C7C5-5C1C-4F47-B513-E7C595198F38}"/>
              </a:ext>
            </a:extLst>
          </p:cNvPr>
          <p:cNvSpPr txBox="1"/>
          <p:nvPr/>
        </p:nvSpPr>
        <p:spPr>
          <a:xfrm>
            <a:off x="4455796" y="467051"/>
            <a:ext cx="6320789" cy="5693866"/>
          </a:xfrm>
          <a:prstGeom prst="rect">
            <a:avLst/>
          </a:prstGeom>
          <a:noFill/>
        </p:spPr>
        <p:txBody>
          <a:bodyPr wrap="square" rtlCol="0">
            <a:spAutoFit/>
          </a:bodyPr>
          <a:lstStyle/>
          <a:p>
            <a:pPr marL="457200" indent="-457200">
              <a:buFont typeface="Arial" panose="020B0604020202020204" pitchFamily="34" charset="0"/>
              <a:buChar char="•"/>
            </a:pPr>
            <a:r>
              <a:rPr lang="en-US" sz="2800" dirty="0"/>
              <a:t>Know your why</a:t>
            </a:r>
          </a:p>
          <a:p>
            <a:pPr marL="457200" indent="-457200">
              <a:buFont typeface="Arial" panose="020B0604020202020204" pitchFamily="34" charset="0"/>
              <a:buChar char="•"/>
            </a:pPr>
            <a:r>
              <a:rPr lang="en-US" sz="2800" dirty="0"/>
              <a:t>Work on your EQ</a:t>
            </a:r>
          </a:p>
          <a:p>
            <a:pPr marL="457200" indent="-457200">
              <a:buFont typeface="Arial" panose="020B0604020202020204" pitchFamily="34" charset="0"/>
              <a:buChar char="•"/>
            </a:pPr>
            <a:r>
              <a:rPr lang="en-US" sz="2800" dirty="0"/>
              <a:t>Lose your ego</a:t>
            </a:r>
          </a:p>
          <a:p>
            <a:pPr marL="457200" indent="-457200">
              <a:buFont typeface="Arial" panose="020B0604020202020204" pitchFamily="34" charset="0"/>
              <a:buChar char="•"/>
            </a:pPr>
            <a:r>
              <a:rPr lang="en-US" sz="2800" dirty="0"/>
              <a:t>Find a mentor</a:t>
            </a:r>
          </a:p>
          <a:p>
            <a:pPr marL="457200" indent="-457200">
              <a:buFont typeface="Arial" panose="020B0604020202020204" pitchFamily="34" charset="0"/>
              <a:buChar char="•"/>
            </a:pPr>
            <a:endParaRPr lang="en-US" sz="2800" dirty="0"/>
          </a:p>
          <a:p>
            <a:pPr marL="457200" indent="-457200">
              <a:buFont typeface="Arial" panose="020B0604020202020204" pitchFamily="34" charset="0"/>
              <a:buChar char="•"/>
            </a:pPr>
            <a:r>
              <a:rPr lang="en-US" sz="2800" dirty="0"/>
              <a:t>Leading friends can be tough. Be tough</a:t>
            </a:r>
          </a:p>
          <a:p>
            <a:pPr marL="457200" indent="-457200">
              <a:buFont typeface="Arial" panose="020B0604020202020204" pitchFamily="34" charset="0"/>
              <a:buChar char="•"/>
            </a:pPr>
            <a:r>
              <a:rPr lang="en-US" sz="2800" dirty="0"/>
              <a:t>Complain up or sideways, never down</a:t>
            </a:r>
          </a:p>
          <a:p>
            <a:pPr marL="457200" indent="-457200">
              <a:buFont typeface="Arial" panose="020B0604020202020204" pitchFamily="34" charset="0"/>
              <a:buChar char="•"/>
            </a:pPr>
            <a:r>
              <a:rPr lang="en-US" sz="2800" dirty="0"/>
              <a:t>Take the bad with the good</a:t>
            </a:r>
          </a:p>
          <a:p>
            <a:pPr marL="457200" indent="-457200">
              <a:buFont typeface="Arial" panose="020B0604020202020204" pitchFamily="34" charset="0"/>
              <a:buChar char="•"/>
            </a:pPr>
            <a:r>
              <a:rPr lang="en-US" sz="2800" dirty="0"/>
              <a:t>Seek feedback</a:t>
            </a:r>
          </a:p>
          <a:p>
            <a:pPr marL="457200" indent="-457200">
              <a:buFont typeface="Arial" panose="020B0604020202020204" pitchFamily="34" charset="0"/>
              <a:buChar char="•"/>
            </a:pPr>
            <a:r>
              <a:rPr lang="en-US" sz="2800" dirty="0"/>
              <a:t>Take the feedback for what it is…</a:t>
            </a:r>
          </a:p>
          <a:p>
            <a:pPr marL="457200" indent="-457200">
              <a:buFont typeface="Arial" panose="020B0604020202020204" pitchFamily="34" charset="0"/>
              <a:buChar char="•"/>
            </a:pPr>
            <a:r>
              <a:rPr lang="en-US" sz="2800" dirty="0"/>
              <a:t>Know when enough is enough</a:t>
            </a:r>
          </a:p>
          <a:p>
            <a:pPr marL="457200" indent="-457200">
              <a:buFont typeface="Arial" panose="020B0604020202020204" pitchFamily="34" charset="0"/>
              <a:buChar char="•"/>
            </a:pPr>
            <a:r>
              <a:rPr lang="en-US" sz="2800" dirty="0"/>
              <a:t>Be consistent</a:t>
            </a:r>
          </a:p>
          <a:p>
            <a:pPr marL="457200" indent="-457200">
              <a:buFont typeface="Arial" panose="020B0604020202020204" pitchFamily="34" charset="0"/>
              <a:buChar char="•"/>
            </a:pPr>
            <a:r>
              <a:rPr lang="en-US" sz="2800" dirty="0"/>
              <a:t>Own your mistakes</a:t>
            </a:r>
          </a:p>
        </p:txBody>
      </p:sp>
    </p:spTree>
    <p:extLst>
      <p:ext uri="{BB962C8B-B14F-4D97-AF65-F5344CB8AC3E}">
        <p14:creationId xmlns:p14="http://schemas.microsoft.com/office/powerpoint/2010/main" val="1240702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77F016C-4F59-2245-BF95-F020ED301FD1}"/>
              </a:ext>
            </a:extLst>
          </p:cNvPr>
          <p:cNvPicPr>
            <a:picLocks noChangeAspect="1"/>
          </p:cNvPicPr>
          <p:nvPr/>
        </p:nvPicPr>
        <p:blipFill>
          <a:blip r:embed="rId3"/>
          <a:stretch>
            <a:fillRect/>
          </a:stretch>
        </p:blipFill>
        <p:spPr>
          <a:xfrm flipH="1">
            <a:off x="8301990" y="865505"/>
            <a:ext cx="3585210" cy="5126990"/>
          </a:xfrm>
          <a:prstGeom prst="rect">
            <a:avLst/>
          </a:prstGeom>
        </p:spPr>
      </p:pic>
      <p:sp>
        <p:nvSpPr>
          <p:cNvPr id="7" name="Leadership Journey, Jim Holmes…">
            <a:extLst>
              <a:ext uri="{FF2B5EF4-FFF2-40B4-BE49-F238E27FC236}">
                <a16:creationId xmlns:a16="http://schemas.microsoft.com/office/drawing/2014/main" id="{5D075745-58B7-D444-A5DC-E7823DCF23B3}"/>
              </a:ext>
            </a:extLst>
          </p:cNvPr>
          <p:cNvSpPr txBox="1">
            <a:spLocks/>
          </p:cNvSpPr>
          <p:nvPr/>
        </p:nvSpPr>
        <p:spPr>
          <a:xfrm>
            <a:off x="304800" y="722744"/>
            <a:ext cx="8290560" cy="429260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solidFill>
                  <a:srgbClr val="FFFFFF"/>
                </a:solidFill>
              </a:defRPr>
            </a:pPr>
            <a:r>
              <a:rPr lang="en-US" dirty="0">
                <a:solidFill>
                  <a:schemeClr val="tx1">
                    <a:lumMod val="95000"/>
                    <a:lumOff val="5000"/>
                  </a:schemeClr>
                </a:solidFill>
              </a:rPr>
              <a:t>Leadership Journey, Jim Holmes</a:t>
            </a:r>
          </a:p>
          <a:p>
            <a:pPr>
              <a:defRPr>
                <a:solidFill>
                  <a:srgbClr val="FFFFFF"/>
                </a:solidFill>
              </a:defRPr>
            </a:pPr>
            <a:r>
              <a:rPr lang="en-US" dirty="0">
                <a:solidFill>
                  <a:schemeClr val="tx1">
                    <a:lumMod val="95000"/>
                    <a:lumOff val="5000"/>
                  </a:schemeClr>
                </a:solidFill>
              </a:rPr>
              <a:t>Extreme Ownership, Jocko </a:t>
            </a:r>
            <a:r>
              <a:rPr lang="en-US" dirty="0" err="1">
                <a:solidFill>
                  <a:schemeClr val="tx1">
                    <a:lumMod val="95000"/>
                    <a:lumOff val="5000"/>
                  </a:schemeClr>
                </a:solidFill>
              </a:rPr>
              <a:t>Wilink</a:t>
            </a:r>
            <a:r>
              <a:rPr lang="en-US" dirty="0">
                <a:solidFill>
                  <a:schemeClr val="tx1">
                    <a:lumMod val="95000"/>
                    <a:lumOff val="5000"/>
                  </a:schemeClr>
                </a:solidFill>
              </a:rPr>
              <a:t> / Leif </a:t>
            </a:r>
            <a:r>
              <a:rPr lang="en-US" dirty="0" err="1">
                <a:solidFill>
                  <a:schemeClr val="tx1">
                    <a:lumMod val="95000"/>
                    <a:lumOff val="5000"/>
                  </a:schemeClr>
                </a:solidFill>
              </a:rPr>
              <a:t>Babin</a:t>
            </a:r>
            <a:endParaRPr lang="en-US" dirty="0">
              <a:solidFill>
                <a:schemeClr val="tx1">
                  <a:lumMod val="95000"/>
                  <a:lumOff val="5000"/>
                </a:schemeClr>
              </a:solidFill>
            </a:endParaRPr>
          </a:p>
          <a:p>
            <a:pPr>
              <a:defRPr>
                <a:solidFill>
                  <a:srgbClr val="FFFFFF"/>
                </a:solidFill>
              </a:defRPr>
            </a:pPr>
            <a:r>
              <a:rPr lang="en-US" dirty="0">
                <a:solidFill>
                  <a:schemeClr val="tx1">
                    <a:lumMod val="95000"/>
                    <a:lumOff val="5000"/>
                  </a:schemeClr>
                </a:solidFill>
              </a:rPr>
              <a:t>Emotional Intelligence 2.0, Travis Bradberry / Jean Greaves</a:t>
            </a:r>
          </a:p>
          <a:p>
            <a:pPr>
              <a:defRPr>
                <a:solidFill>
                  <a:srgbClr val="FFFFFF"/>
                </a:solidFill>
              </a:defRPr>
            </a:pPr>
            <a:r>
              <a:rPr lang="en-US" dirty="0">
                <a:solidFill>
                  <a:schemeClr val="tx1">
                    <a:lumMod val="95000"/>
                    <a:lumOff val="5000"/>
                  </a:schemeClr>
                </a:solidFill>
              </a:rPr>
              <a:t>Leadership in the Shadows, Kyle Lamb</a:t>
            </a:r>
          </a:p>
          <a:p>
            <a:pPr>
              <a:defRPr>
                <a:solidFill>
                  <a:srgbClr val="FFFFFF"/>
                </a:solidFill>
              </a:defRPr>
            </a:pPr>
            <a:r>
              <a:rPr lang="en-US" dirty="0">
                <a:solidFill>
                  <a:schemeClr val="tx1">
                    <a:lumMod val="95000"/>
                    <a:lumOff val="5000"/>
                  </a:schemeClr>
                </a:solidFill>
              </a:rPr>
              <a:t>Will It Make the Boat Go Faster?, Ben Hunt-Davis</a:t>
            </a:r>
          </a:p>
          <a:p>
            <a:pPr>
              <a:defRPr>
                <a:solidFill>
                  <a:srgbClr val="FFFFFF"/>
                </a:solidFill>
              </a:defRPr>
            </a:pPr>
            <a:r>
              <a:rPr lang="en-US" dirty="0">
                <a:solidFill>
                  <a:schemeClr val="tx1">
                    <a:lumMod val="95000"/>
                    <a:lumOff val="5000"/>
                  </a:schemeClr>
                </a:solidFill>
              </a:rPr>
              <a:t>Red Circle, Brandon Webb</a:t>
            </a:r>
          </a:p>
          <a:p>
            <a:pPr>
              <a:defRPr>
                <a:solidFill>
                  <a:srgbClr val="FFFFFF"/>
                </a:solidFill>
              </a:defRPr>
            </a:pPr>
            <a:r>
              <a:rPr lang="en-US" dirty="0">
                <a:solidFill>
                  <a:schemeClr val="tx1">
                    <a:lumMod val="95000"/>
                    <a:lumOff val="5000"/>
                  </a:schemeClr>
                </a:solidFill>
              </a:rPr>
              <a:t>How to Win Friends and Influence People, Dale Carnegie</a:t>
            </a:r>
          </a:p>
          <a:p>
            <a:pPr>
              <a:defRPr>
                <a:solidFill>
                  <a:srgbClr val="FFFFFF"/>
                </a:solidFill>
              </a:defRPr>
            </a:pPr>
            <a:r>
              <a:rPr lang="en-US" dirty="0">
                <a:solidFill>
                  <a:schemeClr val="tx1">
                    <a:lumMod val="95000"/>
                    <a:lumOff val="5000"/>
                  </a:schemeClr>
                </a:solidFill>
              </a:rPr>
              <a:t>Ego is the Enemy, Ryan Holiday</a:t>
            </a:r>
          </a:p>
          <a:p>
            <a:pPr>
              <a:defRPr>
                <a:solidFill>
                  <a:srgbClr val="FFFFFF"/>
                </a:solidFill>
              </a:defRPr>
            </a:pPr>
            <a:r>
              <a:rPr lang="en-US" dirty="0">
                <a:solidFill>
                  <a:schemeClr val="tx1">
                    <a:lumMod val="95000"/>
                    <a:lumOff val="5000"/>
                  </a:schemeClr>
                </a:solidFill>
              </a:rPr>
              <a:t>Strengths Based Leadership, Tom Path</a:t>
            </a:r>
          </a:p>
          <a:p>
            <a:pPr>
              <a:defRPr>
                <a:solidFill>
                  <a:srgbClr val="FFFFFF"/>
                </a:solidFill>
              </a:defRPr>
            </a:pPr>
            <a:endParaRPr lang="en-US" dirty="0">
              <a:solidFill>
                <a:schemeClr val="tx1">
                  <a:lumMod val="95000"/>
                  <a:lumOff val="5000"/>
                </a:schemeClr>
              </a:solidFill>
            </a:endParaRPr>
          </a:p>
        </p:txBody>
      </p:sp>
    </p:spTree>
    <p:extLst>
      <p:ext uri="{BB962C8B-B14F-4D97-AF65-F5344CB8AC3E}">
        <p14:creationId xmlns:p14="http://schemas.microsoft.com/office/powerpoint/2010/main" val="37460167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E01CA51-51B5-A04F-903B-E52860FF86D0}"/>
              </a:ext>
            </a:extLst>
          </p:cNvPr>
          <p:cNvPicPr>
            <a:picLocks noChangeAspect="1"/>
          </p:cNvPicPr>
          <p:nvPr/>
        </p:nvPicPr>
        <p:blipFill>
          <a:blip r:embed="rId3"/>
          <a:stretch>
            <a:fillRect/>
          </a:stretch>
        </p:blipFill>
        <p:spPr>
          <a:xfrm>
            <a:off x="671594" y="1301750"/>
            <a:ext cx="9144000" cy="4254500"/>
          </a:xfrm>
          <a:prstGeom prst="rect">
            <a:avLst/>
          </a:prstGeom>
        </p:spPr>
      </p:pic>
      <p:pic>
        <p:nvPicPr>
          <p:cNvPr id="3" name="Picture 2">
            <a:extLst>
              <a:ext uri="{FF2B5EF4-FFF2-40B4-BE49-F238E27FC236}">
                <a16:creationId xmlns:a16="http://schemas.microsoft.com/office/drawing/2014/main" id="{A77F016C-4F59-2245-BF95-F020ED301FD1}"/>
              </a:ext>
            </a:extLst>
          </p:cNvPr>
          <p:cNvPicPr>
            <a:picLocks noChangeAspect="1"/>
          </p:cNvPicPr>
          <p:nvPr/>
        </p:nvPicPr>
        <p:blipFill>
          <a:blip r:embed="rId4"/>
          <a:stretch>
            <a:fillRect/>
          </a:stretch>
        </p:blipFill>
        <p:spPr>
          <a:xfrm flipH="1">
            <a:off x="8301990" y="865505"/>
            <a:ext cx="3585210" cy="5126990"/>
          </a:xfrm>
          <a:prstGeom prst="rect">
            <a:avLst/>
          </a:prstGeom>
        </p:spPr>
      </p:pic>
      <p:sp>
        <p:nvSpPr>
          <p:cNvPr id="7" name="Leadership Journey, Jim Holmes…">
            <a:extLst>
              <a:ext uri="{FF2B5EF4-FFF2-40B4-BE49-F238E27FC236}">
                <a16:creationId xmlns:a16="http://schemas.microsoft.com/office/drawing/2014/main" id="{5D075745-58B7-D444-A5DC-E7823DCF23B3}"/>
              </a:ext>
            </a:extLst>
          </p:cNvPr>
          <p:cNvSpPr txBox="1">
            <a:spLocks/>
          </p:cNvSpPr>
          <p:nvPr/>
        </p:nvSpPr>
        <p:spPr>
          <a:xfrm>
            <a:off x="304800" y="722744"/>
            <a:ext cx="8290560" cy="429260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solidFill>
                  <a:srgbClr val="FFFFFF"/>
                </a:solidFill>
              </a:defRPr>
            </a:pPr>
            <a:endParaRPr lang="en-US" dirty="0">
              <a:solidFill>
                <a:schemeClr val="tx1">
                  <a:lumMod val="95000"/>
                  <a:lumOff val="5000"/>
                </a:schemeClr>
              </a:solidFill>
            </a:endParaRPr>
          </a:p>
        </p:txBody>
      </p:sp>
    </p:spTree>
    <p:extLst>
      <p:ext uri="{BB962C8B-B14F-4D97-AF65-F5344CB8AC3E}">
        <p14:creationId xmlns:p14="http://schemas.microsoft.com/office/powerpoint/2010/main" val="139709762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77F016C-4F59-2245-BF95-F020ED301FD1}"/>
              </a:ext>
            </a:extLst>
          </p:cNvPr>
          <p:cNvPicPr>
            <a:picLocks noChangeAspect="1"/>
          </p:cNvPicPr>
          <p:nvPr/>
        </p:nvPicPr>
        <p:blipFill>
          <a:blip r:embed="rId2"/>
          <a:stretch>
            <a:fillRect/>
          </a:stretch>
        </p:blipFill>
        <p:spPr>
          <a:xfrm>
            <a:off x="529590" y="865505"/>
            <a:ext cx="3585210" cy="5126990"/>
          </a:xfrm>
          <a:prstGeom prst="rect">
            <a:avLst/>
          </a:prstGeom>
        </p:spPr>
      </p:pic>
      <p:sp>
        <p:nvSpPr>
          <p:cNvPr id="2" name="TextBox 1">
            <a:extLst>
              <a:ext uri="{FF2B5EF4-FFF2-40B4-BE49-F238E27FC236}">
                <a16:creationId xmlns:a16="http://schemas.microsoft.com/office/drawing/2014/main" id="{28894350-D9DF-AB4A-A6D7-05AFB99D6B00}"/>
              </a:ext>
            </a:extLst>
          </p:cNvPr>
          <p:cNvSpPr txBox="1"/>
          <p:nvPr/>
        </p:nvSpPr>
        <p:spPr>
          <a:xfrm>
            <a:off x="4114800" y="2782669"/>
            <a:ext cx="7132320" cy="646331"/>
          </a:xfrm>
          <a:prstGeom prst="rect">
            <a:avLst/>
          </a:prstGeom>
          <a:noFill/>
        </p:spPr>
        <p:txBody>
          <a:bodyPr wrap="square" rtlCol="0">
            <a:spAutoFit/>
          </a:bodyPr>
          <a:lstStyle/>
          <a:p>
            <a:r>
              <a:rPr lang="en-US" sz="3600" dirty="0">
                <a:hlinkClick r:id="rId3"/>
              </a:rPr>
              <a:t>https://about.me/mjeaton</a:t>
            </a:r>
            <a:endParaRPr lang="en-US" sz="3600" dirty="0"/>
          </a:p>
        </p:txBody>
      </p:sp>
    </p:spTree>
    <p:extLst>
      <p:ext uri="{BB962C8B-B14F-4D97-AF65-F5344CB8AC3E}">
        <p14:creationId xmlns:p14="http://schemas.microsoft.com/office/powerpoint/2010/main" val="13149542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5544C79-C266-4C43-B1E6-A94B83349061}"/>
              </a:ext>
            </a:extLst>
          </p:cNvPr>
          <p:cNvPicPr>
            <a:picLocks noChangeAspect="1"/>
          </p:cNvPicPr>
          <p:nvPr/>
        </p:nvPicPr>
        <p:blipFill>
          <a:blip r:embed="rId3"/>
          <a:stretch>
            <a:fillRect/>
          </a:stretch>
        </p:blipFill>
        <p:spPr>
          <a:xfrm>
            <a:off x="1562100" y="607071"/>
            <a:ext cx="9067800" cy="5643858"/>
          </a:xfrm>
          <a:prstGeom prst="rect">
            <a:avLst/>
          </a:prstGeom>
        </p:spPr>
      </p:pic>
    </p:spTree>
    <p:extLst>
      <p:ext uri="{BB962C8B-B14F-4D97-AF65-F5344CB8AC3E}">
        <p14:creationId xmlns:p14="http://schemas.microsoft.com/office/powerpoint/2010/main" val="14231047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89F3804-1EC3-6043-88BC-B34D129E4572}"/>
              </a:ext>
            </a:extLst>
          </p:cNvPr>
          <p:cNvPicPr>
            <a:picLocks noChangeAspect="1"/>
          </p:cNvPicPr>
          <p:nvPr/>
        </p:nvPicPr>
        <p:blipFill>
          <a:blip r:embed="rId3"/>
          <a:stretch>
            <a:fillRect/>
          </a:stretch>
        </p:blipFill>
        <p:spPr>
          <a:xfrm>
            <a:off x="1737360" y="101242"/>
            <a:ext cx="8717280" cy="6655516"/>
          </a:xfrm>
          <a:prstGeom prst="rect">
            <a:avLst/>
          </a:prstGeom>
        </p:spPr>
      </p:pic>
      <p:sp>
        <p:nvSpPr>
          <p:cNvPr id="2" name="TextBox 1">
            <a:extLst>
              <a:ext uri="{FF2B5EF4-FFF2-40B4-BE49-F238E27FC236}">
                <a16:creationId xmlns:a16="http://schemas.microsoft.com/office/drawing/2014/main" id="{6BB82DAA-3AE5-8344-84A3-BC8FBC06F112}"/>
              </a:ext>
            </a:extLst>
          </p:cNvPr>
          <p:cNvSpPr txBox="1"/>
          <p:nvPr/>
        </p:nvSpPr>
        <p:spPr>
          <a:xfrm>
            <a:off x="4046220" y="1508760"/>
            <a:ext cx="4099560" cy="2123658"/>
          </a:xfrm>
          <a:prstGeom prst="rect">
            <a:avLst/>
          </a:prstGeom>
          <a:noFill/>
        </p:spPr>
        <p:txBody>
          <a:bodyPr wrap="square" rtlCol="0">
            <a:spAutoFit/>
          </a:bodyPr>
          <a:lstStyle/>
          <a:p>
            <a:r>
              <a:rPr lang="en-US" sz="6600" dirty="0"/>
              <a:t>Servant Leadership</a:t>
            </a:r>
            <a:endParaRPr lang="en-US" dirty="0"/>
          </a:p>
        </p:txBody>
      </p:sp>
    </p:spTree>
    <p:extLst>
      <p:ext uri="{BB962C8B-B14F-4D97-AF65-F5344CB8AC3E}">
        <p14:creationId xmlns:p14="http://schemas.microsoft.com/office/powerpoint/2010/main" val="21206481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8A31E46-D99B-AC4B-9F3A-C74D3A63242D}"/>
              </a:ext>
            </a:extLst>
          </p:cNvPr>
          <p:cNvPicPr>
            <a:picLocks noChangeAspect="1"/>
          </p:cNvPicPr>
          <p:nvPr/>
        </p:nvPicPr>
        <p:blipFill>
          <a:blip r:embed="rId3"/>
          <a:stretch>
            <a:fillRect/>
          </a:stretch>
        </p:blipFill>
        <p:spPr>
          <a:xfrm>
            <a:off x="1524000" y="346219"/>
            <a:ext cx="9083040" cy="6165561"/>
          </a:xfrm>
          <a:prstGeom prst="rect">
            <a:avLst/>
          </a:prstGeom>
        </p:spPr>
      </p:pic>
      <p:sp>
        <p:nvSpPr>
          <p:cNvPr id="4" name="TextBox 3">
            <a:extLst>
              <a:ext uri="{FF2B5EF4-FFF2-40B4-BE49-F238E27FC236}">
                <a16:creationId xmlns:a16="http://schemas.microsoft.com/office/drawing/2014/main" id="{CFDED759-7683-0E46-9F2E-C9BD6F37EB47}"/>
              </a:ext>
            </a:extLst>
          </p:cNvPr>
          <p:cNvSpPr txBox="1"/>
          <p:nvPr/>
        </p:nvSpPr>
        <p:spPr>
          <a:xfrm>
            <a:off x="5356860" y="1266453"/>
            <a:ext cx="3916680" cy="1384995"/>
          </a:xfrm>
          <a:prstGeom prst="rect">
            <a:avLst/>
          </a:prstGeom>
          <a:noFill/>
        </p:spPr>
        <p:txBody>
          <a:bodyPr wrap="square" rtlCol="0">
            <a:spAutoFit/>
          </a:bodyPr>
          <a:lstStyle/>
          <a:p>
            <a:r>
              <a:rPr lang="en-US" sz="2800" dirty="0"/>
              <a:t>First and foremost, as a leader your #1 job is to protect your people.</a:t>
            </a:r>
          </a:p>
        </p:txBody>
      </p:sp>
      <p:sp>
        <p:nvSpPr>
          <p:cNvPr id="5" name="TextBox 4">
            <a:extLst>
              <a:ext uri="{FF2B5EF4-FFF2-40B4-BE49-F238E27FC236}">
                <a16:creationId xmlns:a16="http://schemas.microsoft.com/office/drawing/2014/main" id="{BAF8DBC4-D290-EE4C-AB04-0607A8C123F6}"/>
              </a:ext>
            </a:extLst>
          </p:cNvPr>
          <p:cNvSpPr txBox="1"/>
          <p:nvPr/>
        </p:nvSpPr>
        <p:spPr>
          <a:xfrm>
            <a:off x="8275320" y="3269977"/>
            <a:ext cx="2331720" cy="400110"/>
          </a:xfrm>
          <a:prstGeom prst="rect">
            <a:avLst/>
          </a:prstGeom>
          <a:noFill/>
        </p:spPr>
        <p:txBody>
          <a:bodyPr wrap="square" rtlCol="0">
            <a:spAutoFit/>
          </a:bodyPr>
          <a:lstStyle/>
          <a:p>
            <a:r>
              <a:rPr lang="en-US" sz="2000" dirty="0"/>
              <a:t>-Jim Holmes</a:t>
            </a:r>
          </a:p>
        </p:txBody>
      </p:sp>
    </p:spTree>
    <p:extLst>
      <p:ext uri="{BB962C8B-B14F-4D97-AF65-F5344CB8AC3E}">
        <p14:creationId xmlns:p14="http://schemas.microsoft.com/office/powerpoint/2010/main" val="5163546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89F3804-1EC3-6043-88BC-B34D129E4572}"/>
              </a:ext>
            </a:extLst>
          </p:cNvPr>
          <p:cNvPicPr>
            <a:picLocks noChangeAspect="1"/>
          </p:cNvPicPr>
          <p:nvPr/>
        </p:nvPicPr>
        <p:blipFill>
          <a:blip r:embed="rId3"/>
          <a:stretch>
            <a:fillRect/>
          </a:stretch>
        </p:blipFill>
        <p:spPr>
          <a:xfrm>
            <a:off x="1737360" y="101242"/>
            <a:ext cx="8717280" cy="6655516"/>
          </a:xfrm>
          <a:prstGeom prst="rect">
            <a:avLst/>
          </a:prstGeom>
        </p:spPr>
      </p:pic>
      <p:sp>
        <p:nvSpPr>
          <p:cNvPr id="2" name="TextBox 1">
            <a:extLst>
              <a:ext uri="{FF2B5EF4-FFF2-40B4-BE49-F238E27FC236}">
                <a16:creationId xmlns:a16="http://schemas.microsoft.com/office/drawing/2014/main" id="{6BB82DAA-3AE5-8344-84A3-BC8FBC06F112}"/>
              </a:ext>
            </a:extLst>
          </p:cNvPr>
          <p:cNvSpPr txBox="1"/>
          <p:nvPr/>
        </p:nvSpPr>
        <p:spPr>
          <a:xfrm>
            <a:off x="4046220" y="2057400"/>
            <a:ext cx="4099560" cy="923330"/>
          </a:xfrm>
          <a:prstGeom prst="rect">
            <a:avLst/>
          </a:prstGeom>
          <a:noFill/>
        </p:spPr>
        <p:txBody>
          <a:bodyPr wrap="square" rtlCol="0">
            <a:spAutoFit/>
          </a:bodyPr>
          <a:lstStyle/>
          <a:p>
            <a:r>
              <a:rPr lang="en-US" sz="5400" dirty="0"/>
              <a:t>Leadership !=</a:t>
            </a:r>
          </a:p>
        </p:txBody>
      </p:sp>
    </p:spTree>
    <p:extLst>
      <p:ext uri="{BB962C8B-B14F-4D97-AF65-F5344CB8AC3E}">
        <p14:creationId xmlns:p14="http://schemas.microsoft.com/office/powerpoint/2010/main" val="37899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18752</TotalTime>
  <Words>2719</Words>
  <Application>Microsoft Macintosh PowerPoint</Application>
  <PresentationFormat>Widescreen</PresentationFormat>
  <Paragraphs>237</Paragraphs>
  <Slides>50</Slides>
  <Notes>40</Notes>
  <HiddenSlides>1</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50</vt:i4>
      </vt:variant>
    </vt:vector>
  </HeadingPairs>
  <TitlesOfParts>
    <vt:vector size="54" baseType="lpstr">
      <vt:lpstr>Arial</vt:lpstr>
      <vt:lpstr>Calibri</vt:lpstr>
      <vt:lpstr>Calibri Light</vt:lpstr>
      <vt:lpstr>Office Theme</vt:lpstr>
      <vt:lpstr>PowerPoint Presentation</vt:lpstr>
      <vt:lpstr>Dev to Leader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Michael Eaton</dc:creator>
  <cp:lastModifiedBy>Microsoft Office User</cp:lastModifiedBy>
  <cp:revision>12</cp:revision>
  <dcterms:created xsi:type="dcterms:W3CDTF">2019-04-10T23:56:03Z</dcterms:created>
  <dcterms:modified xsi:type="dcterms:W3CDTF">2023-07-12T23:43:48Z</dcterms:modified>
</cp:coreProperties>
</file>